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9740" y="403605"/>
            <a:ext cx="115252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3540" y="2953638"/>
            <a:ext cx="8422640" cy="3440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7794" y="1680794"/>
            <a:ext cx="477710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600" spc="-2395" dirty="0">
                <a:solidFill>
                  <a:srgbClr val="006FC0"/>
                </a:solidFill>
              </a:rPr>
              <a:t>HYDROGEN</a:t>
            </a:r>
            <a:endParaRPr sz="9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7340" y="174447"/>
            <a:ext cx="16478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930" dirty="0">
                <a:solidFill>
                  <a:srgbClr val="D9D9D9"/>
                </a:solidFill>
              </a:rPr>
              <a:t>H</a:t>
            </a:r>
            <a:r>
              <a:rPr sz="4000" spc="-700" dirty="0">
                <a:solidFill>
                  <a:srgbClr val="D9D9D9"/>
                </a:solidFill>
              </a:rPr>
              <a:t>y</a:t>
            </a:r>
            <a:r>
              <a:rPr sz="4000" spc="-560" dirty="0">
                <a:solidFill>
                  <a:srgbClr val="D9D9D9"/>
                </a:solidFill>
              </a:rPr>
              <a:t>d</a:t>
            </a:r>
            <a:r>
              <a:rPr sz="4000" spc="-620" dirty="0">
                <a:solidFill>
                  <a:srgbClr val="D9D9D9"/>
                </a:solidFill>
              </a:rPr>
              <a:t>r</a:t>
            </a:r>
            <a:r>
              <a:rPr sz="4000" spc="-300" dirty="0">
                <a:solidFill>
                  <a:srgbClr val="D9D9D9"/>
                </a:solidFill>
              </a:rPr>
              <a:t>i</a:t>
            </a:r>
            <a:r>
              <a:rPr sz="4000" spc="-625" dirty="0">
                <a:solidFill>
                  <a:srgbClr val="D9D9D9"/>
                </a:solidFill>
              </a:rPr>
              <a:t>d</a:t>
            </a:r>
            <a:r>
              <a:rPr sz="4000" spc="-570" dirty="0">
                <a:solidFill>
                  <a:srgbClr val="D9D9D9"/>
                </a:solidFill>
              </a:rPr>
              <a:t>e</a:t>
            </a:r>
            <a:r>
              <a:rPr sz="4000" spc="-415" dirty="0">
                <a:solidFill>
                  <a:srgbClr val="D9D9D9"/>
                </a:solidFill>
              </a:rPr>
              <a:t>s</a:t>
            </a:r>
            <a:r>
              <a:rPr sz="4000" spc="-655" dirty="0">
                <a:solidFill>
                  <a:srgbClr val="D9D9D9"/>
                </a:solidFill>
              </a:rPr>
              <a:t>:</a:t>
            </a:r>
            <a:r>
              <a:rPr sz="4000" spc="-345" dirty="0">
                <a:solidFill>
                  <a:srgbClr val="D9D9D9"/>
                </a:solidFill>
              </a:rPr>
              <a:t>-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307340" y="752601"/>
            <a:ext cx="5864860" cy="459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35940">
              <a:lnSpc>
                <a:spcPct val="100000"/>
              </a:lnSpc>
              <a:spcBef>
                <a:spcPts val="105"/>
              </a:spcBef>
            </a:pPr>
            <a:r>
              <a:rPr sz="2000" b="1" spc="-440" dirty="0">
                <a:solidFill>
                  <a:srgbClr val="FFFFFF"/>
                </a:solidFill>
                <a:latin typeface="Arial"/>
                <a:cs typeface="Arial"/>
              </a:rPr>
              <a:t>Under </a:t>
            </a:r>
            <a:r>
              <a:rPr sz="2000" b="1" spc="-370" dirty="0">
                <a:solidFill>
                  <a:srgbClr val="FFFFFF"/>
                </a:solidFill>
                <a:latin typeface="Arial"/>
                <a:cs typeface="Arial"/>
              </a:rPr>
              <a:t>certain </a:t>
            </a:r>
            <a:r>
              <a:rPr sz="2000" b="1" spc="-434" dirty="0">
                <a:solidFill>
                  <a:srgbClr val="FFFFFF"/>
                </a:solidFill>
                <a:latin typeface="Arial"/>
                <a:cs typeface="Arial"/>
              </a:rPr>
              <a:t>conditions </a:t>
            </a:r>
            <a:r>
              <a:rPr sz="2000" b="1" spc="-440" dirty="0">
                <a:solidFill>
                  <a:srgbClr val="FFFFFF"/>
                </a:solidFill>
                <a:latin typeface="Arial"/>
                <a:cs typeface="Arial"/>
              </a:rPr>
              <a:t>H2 </a:t>
            </a:r>
            <a:r>
              <a:rPr sz="2000" b="1" spc="-509" dirty="0">
                <a:solidFill>
                  <a:srgbClr val="FFFFFF"/>
                </a:solidFill>
                <a:latin typeface="Arial"/>
                <a:cs typeface="Arial"/>
              </a:rPr>
              <a:t>combines </a:t>
            </a:r>
            <a:r>
              <a:rPr sz="2000" b="1" spc="-37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000" b="1" spc="-455" dirty="0">
                <a:solidFill>
                  <a:srgbClr val="FFFFFF"/>
                </a:solidFill>
                <a:latin typeface="Arial"/>
                <a:cs typeface="Arial"/>
              </a:rPr>
              <a:t>almost </a:t>
            </a:r>
            <a:r>
              <a:rPr sz="2000" b="1" spc="-280" dirty="0">
                <a:solidFill>
                  <a:srgbClr val="FFFFFF"/>
                </a:solidFill>
                <a:latin typeface="Arial"/>
                <a:cs typeface="Arial"/>
              </a:rPr>
              <a:t>all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000" b="1" spc="-470" dirty="0">
                <a:solidFill>
                  <a:srgbClr val="FFFFFF"/>
                </a:solidFill>
                <a:latin typeface="Arial"/>
                <a:cs typeface="Arial"/>
              </a:rPr>
              <a:t>elements </a:t>
            </a:r>
            <a:r>
              <a:rPr sz="2000" b="1" spc="-430" dirty="0">
                <a:solidFill>
                  <a:srgbClr val="FFFFFF"/>
                </a:solidFill>
                <a:latin typeface="Arial"/>
                <a:cs typeface="Arial"/>
              </a:rPr>
              <a:t>,except  </a:t>
            </a:r>
            <a:r>
              <a:rPr sz="2000" b="1" spc="-455" dirty="0">
                <a:solidFill>
                  <a:srgbClr val="FFFFFF"/>
                </a:solidFill>
                <a:latin typeface="Arial"/>
                <a:cs typeface="Arial"/>
              </a:rPr>
              <a:t>noble </a:t>
            </a:r>
            <a:r>
              <a:rPr sz="2000" b="1" spc="-555" dirty="0">
                <a:solidFill>
                  <a:srgbClr val="FFFFFF"/>
                </a:solidFill>
                <a:latin typeface="Arial"/>
                <a:cs typeface="Arial"/>
              </a:rPr>
              <a:t>gases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form </a:t>
            </a:r>
            <a:r>
              <a:rPr sz="2000" b="1" spc="-545" dirty="0">
                <a:solidFill>
                  <a:srgbClr val="FFFFFF"/>
                </a:solidFill>
                <a:latin typeface="Arial"/>
                <a:cs typeface="Arial"/>
              </a:rPr>
              <a:t>compounds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called</a:t>
            </a:r>
            <a:r>
              <a:rPr sz="2000" b="1" spc="-3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409" dirty="0">
                <a:solidFill>
                  <a:srgbClr val="FFFFFF"/>
                </a:solidFill>
                <a:latin typeface="Arial"/>
                <a:cs typeface="Arial"/>
              </a:rPr>
              <a:t>hydrides.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spc="-120" dirty="0">
                <a:solidFill>
                  <a:srgbClr val="FFFFFF"/>
                </a:solidFill>
                <a:latin typeface="Arial"/>
                <a:cs typeface="Arial"/>
              </a:rPr>
              <a:t>* </a:t>
            </a:r>
            <a:r>
              <a:rPr sz="2000" b="1" spc="-420" dirty="0">
                <a:solidFill>
                  <a:srgbClr val="FFFFFF"/>
                </a:solidFill>
                <a:latin typeface="Arial"/>
                <a:cs typeface="Arial"/>
              </a:rPr>
              <a:t>There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are three </a:t>
            </a:r>
            <a:r>
              <a:rPr sz="2000" b="1" spc="-459" dirty="0">
                <a:solidFill>
                  <a:srgbClr val="FFFFFF"/>
                </a:solidFill>
                <a:latin typeface="Arial"/>
                <a:cs typeface="Arial"/>
              </a:rPr>
              <a:t>types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000" b="1" spc="-434" dirty="0">
                <a:solidFill>
                  <a:srgbClr val="FFFFFF"/>
                </a:solidFill>
                <a:latin typeface="Arial"/>
                <a:cs typeface="Arial"/>
              </a:rPr>
              <a:t>hydrides </a:t>
            </a:r>
            <a:r>
              <a:rPr sz="2000" b="1" spc="-385" dirty="0">
                <a:solidFill>
                  <a:srgbClr val="FFFFFF"/>
                </a:solidFill>
                <a:latin typeface="Arial"/>
                <a:cs typeface="Arial"/>
              </a:rPr>
              <a:t>,they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endParaRPr sz="2000">
              <a:latin typeface="Arial"/>
              <a:cs typeface="Arial"/>
            </a:endParaRPr>
          </a:p>
          <a:p>
            <a:pPr marL="210185" indent="-198120">
              <a:lnSpc>
                <a:spcPct val="100000"/>
              </a:lnSpc>
              <a:buAutoNum type="romanLcParenBoth"/>
              <a:tabLst>
                <a:tab pos="210820" algn="l"/>
              </a:tabLst>
            </a:pPr>
            <a:r>
              <a:rPr sz="2000" b="1" spc="-365" dirty="0">
                <a:solidFill>
                  <a:srgbClr val="FFFFFF"/>
                </a:solidFill>
                <a:latin typeface="Arial"/>
                <a:cs typeface="Arial"/>
              </a:rPr>
              <a:t>Ionic </a:t>
            </a:r>
            <a:r>
              <a:rPr sz="2000" b="1" spc="-38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000" b="1" spc="-409" dirty="0">
                <a:solidFill>
                  <a:srgbClr val="FFFFFF"/>
                </a:solidFill>
                <a:latin typeface="Arial"/>
                <a:cs typeface="Arial"/>
              </a:rPr>
              <a:t>saline</a:t>
            </a:r>
            <a:r>
              <a:rPr sz="2000" b="1" spc="-3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434" dirty="0">
                <a:solidFill>
                  <a:srgbClr val="FFFFFF"/>
                </a:solidFill>
                <a:latin typeface="Arial"/>
                <a:cs typeface="Arial"/>
              </a:rPr>
              <a:t>hydrides</a:t>
            </a:r>
            <a:endParaRPr sz="2000">
              <a:latin typeface="Arial"/>
              <a:cs typeface="Arial"/>
            </a:endParaRPr>
          </a:p>
          <a:p>
            <a:pPr marL="255904" indent="-243840">
              <a:lnSpc>
                <a:spcPct val="100000"/>
              </a:lnSpc>
              <a:buAutoNum type="romanLcParenBoth"/>
              <a:tabLst>
                <a:tab pos="256540" algn="l"/>
              </a:tabLst>
            </a:pPr>
            <a:r>
              <a:rPr sz="2000" b="1" spc="-425" dirty="0">
                <a:solidFill>
                  <a:srgbClr val="FFFFFF"/>
                </a:solidFill>
                <a:latin typeface="Arial"/>
                <a:cs typeface="Arial"/>
              </a:rPr>
              <a:t>Covalent </a:t>
            </a:r>
            <a:r>
              <a:rPr sz="2000" b="1" spc="-38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000" b="1" spc="-425" dirty="0">
                <a:solidFill>
                  <a:srgbClr val="FFFFFF"/>
                </a:solidFill>
                <a:latin typeface="Arial"/>
                <a:cs typeface="Arial"/>
              </a:rPr>
              <a:t>molecular </a:t>
            </a:r>
            <a:r>
              <a:rPr sz="2000" b="1" spc="-434" dirty="0">
                <a:solidFill>
                  <a:srgbClr val="FFFFFF"/>
                </a:solidFill>
                <a:latin typeface="Arial"/>
                <a:cs typeface="Arial"/>
              </a:rPr>
              <a:t>hydrides </a:t>
            </a: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(iii) </a:t>
            </a:r>
            <a:r>
              <a:rPr sz="2000" b="1" spc="-345" dirty="0">
                <a:solidFill>
                  <a:srgbClr val="FFFFFF"/>
                </a:solidFill>
                <a:latin typeface="Arial"/>
                <a:cs typeface="Arial"/>
              </a:rPr>
              <a:t>Metallic </a:t>
            </a:r>
            <a:r>
              <a:rPr sz="2000" b="1" spc="-38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non-stoichiometric</a:t>
            </a:r>
            <a:r>
              <a:rPr sz="2000" b="1" spc="-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75" dirty="0">
                <a:solidFill>
                  <a:srgbClr val="FFFFFF"/>
                </a:solidFill>
                <a:latin typeface="Arial"/>
                <a:cs typeface="Arial"/>
              </a:rPr>
              <a:t>hydrides(i)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spc="-365" dirty="0">
                <a:solidFill>
                  <a:srgbClr val="FFFFFF"/>
                </a:solidFill>
                <a:latin typeface="Arial"/>
                <a:cs typeface="Arial"/>
              </a:rPr>
              <a:t>Ionic </a:t>
            </a:r>
            <a:r>
              <a:rPr sz="2000" b="1" spc="-38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000" b="1" spc="-409" dirty="0">
                <a:solidFill>
                  <a:srgbClr val="FFFFFF"/>
                </a:solidFill>
                <a:latin typeface="Arial"/>
                <a:cs typeface="Arial"/>
              </a:rPr>
              <a:t>saline</a:t>
            </a:r>
            <a:r>
              <a:rPr sz="2000" b="1" spc="-3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90" dirty="0">
                <a:solidFill>
                  <a:srgbClr val="FFFFFF"/>
                </a:solidFill>
                <a:latin typeface="Arial"/>
                <a:cs typeface="Arial"/>
              </a:rPr>
              <a:t>hydrides:-</a:t>
            </a:r>
            <a:endParaRPr sz="2000">
              <a:latin typeface="Arial"/>
              <a:cs typeface="Arial"/>
            </a:endParaRPr>
          </a:p>
          <a:p>
            <a:pPr marL="12700" marR="485775">
              <a:lnSpc>
                <a:spcPct val="100000"/>
              </a:lnSpc>
            </a:pPr>
            <a:r>
              <a:rPr sz="2000" b="1" spc="-120" dirty="0">
                <a:solidFill>
                  <a:srgbClr val="FFFFFF"/>
                </a:solidFill>
                <a:latin typeface="Arial"/>
                <a:cs typeface="Arial"/>
              </a:rPr>
              <a:t>* </a:t>
            </a:r>
            <a:r>
              <a:rPr sz="2000" b="1" spc="-500" dirty="0">
                <a:solidFill>
                  <a:srgbClr val="FFFFFF"/>
                </a:solidFill>
                <a:latin typeface="Arial"/>
                <a:cs typeface="Arial"/>
              </a:rPr>
              <a:t>These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000" b="1" spc="-545" dirty="0">
                <a:solidFill>
                  <a:srgbClr val="FFFFFF"/>
                </a:solidFill>
                <a:latin typeface="Arial"/>
                <a:cs typeface="Arial"/>
              </a:rPr>
              <a:t>compounds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000" b="1" spc="-440" dirty="0">
                <a:solidFill>
                  <a:srgbClr val="FFFFFF"/>
                </a:solidFill>
                <a:latin typeface="Arial"/>
                <a:cs typeface="Arial"/>
              </a:rPr>
              <a:t>H2 </a:t>
            </a:r>
            <a:r>
              <a:rPr sz="2000" b="1" spc="-445" dirty="0">
                <a:solidFill>
                  <a:srgbClr val="FFFFFF"/>
                </a:solidFill>
                <a:latin typeface="Arial"/>
                <a:cs typeface="Arial"/>
              </a:rPr>
              <a:t>formed </a:t>
            </a:r>
            <a:r>
              <a:rPr sz="2000" b="1" spc="-38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000" b="1" spc="-515" dirty="0">
                <a:solidFill>
                  <a:srgbClr val="FFFFFF"/>
                </a:solidFill>
                <a:latin typeface="Arial"/>
                <a:cs typeface="Arial"/>
              </a:rPr>
              <a:t>most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000" b="1" spc="-434" dirty="0">
                <a:solidFill>
                  <a:srgbClr val="FFFFFF"/>
                </a:solidFill>
                <a:latin typeface="Arial"/>
                <a:cs typeface="Arial"/>
              </a:rPr>
              <a:t>s-block </a:t>
            </a:r>
            <a:r>
              <a:rPr sz="2000" b="1" spc="-470" dirty="0">
                <a:solidFill>
                  <a:srgbClr val="FFFFFF"/>
                </a:solidFill>
                <a:latin typeface="Arial"/>
                <a:cs typeface="Arial"/>
              </a:rPr>
              <a:t>elements  </a:t>
            </a:r>
            <a:r>
              <a:rPr sz="2000" b="1" spc="-459" dirty="0">
                <a:solidFill>
                  <a:srgbClr val="FFFFFF"/>
                </a:solidFill>
                <a:latin typeface="Arial"/>
                <a:cs typeface="Arial"/>
              </a:rPr>
              <a:t>which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highly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electro</a:t>
            </a:r>
            <a:r>
              <a:rPr sz="2000" b="1" spc="-3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90" dirty="0">
                <a:solidFill>
                  <a:srgbClr val="FFFFFF"/>
                </a:solidFill>
                <a:latin typeface="Arial"/>
                <a:cs typeface="Arial"/>
              </a:rPr>
              <a:t>positive.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spc="-210" dirty="0">
                <a:solidFill>
                  <a:srgbClr val="FFFFFF"/>
                </a:solidFill>
                <a:latin typeface="Arial"/>
                <a:cs typeface="Arial"/>
              </a:rPr>
              <a:t>(ii) </a:t>
            </a:r>
            <a:r>
              <a:rPr sz="2000" b="1" spc="-425" dirty="0">
                <a:solidFill>
                  <a:srgbClr val="FFFFFF"/>
                </a:solidFill>
                <a:latin typeface="Arial"/>
                <a:cs typeface="Arial"/>
              </a:rPr>
              <a:t>Covalent </a:t>
            </a:r>
            <a:r>
              <a:rPr sz="2000" b="1" spc="-38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000" b="1" spc="-425" dirty="0">
                <a:solidFill>
                  <a:srgbClr val="FFFFFF"/>
                </a:solidFill>
                <a:latin typeface="Arial"/>
                <a:cs typeface="Arial"/>
              </a:rPr>
              <a:t>molecular hydrides:-These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000" b="1" spc="-545" dirty="0">
                <a:solidFill>
                  <a:srgbClr val="FFFFFF"/>
                </a:solidFill>
                <a:latin typeface="Arial"/>
                <a:cs typeface="Arial"/>
              </a:rPr>
              <a:t>compounds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475" dirty="0">
                <a:solidFill>
                  <a:srgbClr val="FFFFFF"/>
                </a:solidFill>
                <a:latin typeface="Arial"/>
                <a:cs typeface="Arial"/>
              </a:rPr>
              <a:t>hydrogen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spc="-445" dirty="0">
                <a:solidFill>
                  <a:srgbClr val="FFFFFF"/>
                </a:solidFill>
                <a:latin typeface="Arial"/>
                <a:cs typeface="Arial"/>
              </a:rPr>
              <a:t>formed </a:t>
            </a:r>
            <a:r>
              <a:rPr sz="2000" b="1" spc="-37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000" b="1" spc="-515" dirty="0">
                <a:solidFill>
                  <a:srgbClr val="FFFFFF"/>
                </a:solidFill>
                <a:latin typeface="Arial"/>
                <a:cs typeface="Arial"/>
              </a:rPr>
              <a:t>most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the p-block</a:t>
            </a:r>
            <a:r>
              <a:rPr sz="2000" b="1" spc="-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470" dirty="0">
                <a:solidFill>
                  <a:srgbClr val="FFFFFF"/>
                </a:solidFill>
                <a:latin typeface="Arial"/>
                <a:cs typeface="Arial"/>
              </a:rPr>
              <a:t>elements</a:t>
            </a:r>
            <a:endParaRPr sz="2000">
              <a:latin typeface="Arial"/>
              <a:cs typeface="Arial"/>
            </a:endParaRPr>
          </a:p>
          <a:p>
            <a:pPr marL="12700" marR="121285">
              <a:lnSpc>
                <a:spcPct val="100000"/>
              </a:lnSpc>
              <a:spcBef>
                <a:spcPts val="5"/>
              </a:spcBef>
            </a:pPr>
            <a:r>
              <a:rPr sz="2000" b="1" spc="-120" dirty="0">
                <a:solidFill>
                  <a:srgbClr val="FFFFFF"/>
                </a:solidFill>
                <a:latin typeface="Arial"/>
                <a:cs typeface="Arial"/>
              </a:rPr>
              <a:t>*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Electron </a:t>
            </a:r>
            <a:r>
              <a:rPr sz="2000" b="1" spc="-355" dirty="0">
                <a:solidFill>
                  <a:srgbClr val="FFFFFF"/>
                </a:solidFill>
                <a:latin typeface="Arial"/>
                <a:cs typeface="Arial"/>
              </a:rPr>
              <a:t>deficient:- </a:t>
            </a:r>
            <a:r>
              <a:rPr sz="2000" b="1" spc="-45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000" b="1" spc="-434" dirty="0">
                <a:solidFill>
                  <a:srgbClr val="FFFFFF"/>
                </a:solidFill>
                <a:latin typeface="Arial"/>
                <a:cs typeface="Arial"/>
              </a:rPr>
              <a:t>hydrides </a:t>
            </a:r>
            <a:r>
              <a:rPr sz="2000" b="1" spc="-459" dirty="0">
                <a:solidFill>
                  <a:srgbClr val="FFFFFF"/>
                </a:solidFill>
                <a:latin typeface="Arial"/>
                <a:cs typeface="Arial"/>
              </a:rPr>
              <a:t>which </a:t>
            </a:r>
            <a:r>
              <a:rPr sz="2000" b="1" spc="-530" dirty="0">
                <a:solidFill>
                  <a:srgbClr val="FFFFFF"/>
                </a:solidFill>
                <a:latin typeface="Arial"/>
                <a:cs typeface="Arial"/>
              </a:rPr>
              <a:t>do </a:t>
            </a:r>
            <a:r>
              <a:rPr sz="2000" b="1" spc="-430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2000" b="1" spc="-484" dirty="0">
                <a:solidFill>
                  <a:srgbClr val="FFFFFF"/>
                </a:solidFill>
                <a:latin typeface="Arial"/>
                <a:cs typeface="Arial"/>
              </a:rPr>
              <a:t>have </a:t>
            </a:r>
            <a:r>
              <a:rPr sz="2000" b="1" spc="-370" dirty="0">
                <a:solidFill>
                  <a:srgbClr val="FFFFFF"/>
                </a:solidFill>
                <a:latin typeface="Arial"/>
                <a:cs typeface="Arial"/>
              </a:rPr>
              <a:t>sufficient </a:t>
            </a:r>
            <a:r>
              <a:rPr sz="2000" b="1" spc="-480" dirty="0">
                <a:solidFill>
                  <a:srgbClr val="FFFFFF"/>
                </a:solidFill>
                <a:latin typeface="Arial"/>
                <a:cs typeface="Arial"/>
              </a:rPr>
              <a:t>number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2000" b="1" spc="-425" dirty="0">
                <a:solidFill>
                  <a:srgbClr val="FFFFFF"/>
                </a:solidFill>
                <a:latin typeface="Arial"/>
                <a:cs typeface="Arial"/>
              </a:rPr>
              <a:t>electrons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form </a:t>
            </a:r>
            <a:r>
              <a:rPr sz="2000" b="1" spc="-430" dirty="0">
                <a:solidFill>
                  <a:srgbClr val="FFFFFF"/>
                </a:solidFill>
                <a:latin typeface="Arial"/>
                <a:cs typeface="Arial"/>
              </a:rPr>
              <a:t>normal </a:t>
            </a:r>
            <a:r>
              <a:rPr sz="2000" b="1" spc="-434" dirty="0">
                <a:solidFill>
                  <a:srgbClr val="FFFFFF"/>
                </a:solidFill>
                <a:latin typeface="Arial"/>
                <a:cs typeface="Arial"/>
              </a:rPr>
              <a:t>covalent </a:t>
            </a:r>
            <a:r>
              <a:rPr sz="2000" b="1" spc="-530" dirty="0">
                <a:solidFill>
                  <a:srgbClr val="FFFFFF"/>
                </a:solidFill>
                <a:latin typeface="Arial"/>
                <a:cs typeface="Arial"/>
              </a:rPr>
              <a:t>bonds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called </a:t>
            </a:r>
            <a:r>
              <a:rPr sz="2000" b="1" spc="-405" dirty="0">
                <a:solidFill>
                  <a:srgbClr val="FFFFFF"/>
                </a:solidFill>
                <a:latin typeface="Arial"/>
                <a:cs typeface="Arial"/>
              </a:rPr>
              <a:t>electron </a:t>
            </a:r>
            <a:r>
              <a:rPr sz="2000" b="1" spc="-380" dirty="0">
                <a:solidFill>
                  <a:srgbClr val="FFFFFF"/>
                </a:solidFill>
                <a:latin typeface="Arial"/>
                <a:cs typeface="Arial"/>
              </a:rPr>
              <a:t>deficient </a:t>
            </a:r>
            <a:r>
              <a:rPr sz="2000" b="1" spc="-385" dirty="0">
                <a:solidFill>
                  <a:srgbClr val="FFFFFF"/>
                </a:solidFill>
                <a:latin typeface="Arial"/>
                <a:cs typeface="Arial"/>
              </a:rPr>
              <a:t>hydride.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For  </a:t>
            </a:r>
            <a:r>
              <a:rPr sz="2000" b="1" spc="-445" dirty="0">
                <a:solidFill>
                  <a:srgbClr val="FFFFFF"/>
                </a:solidFill>
                <a:latin typeface="Arial"/>
                <a:cs typeface="Arial"/>
              </a:rPr>
              <a:t>example, </a:t>
            </a:r>
            <a:r>
              <a:rPr sz="2000" b="1" spc="-409" dirty="0">
                <a:solidFill>
                  <a:srgbClr val="FFFFFF"/>
                </a:solidFill>
                <a:latin typeface="Arial"/>
                <a:cs typeface="Arial"/>
              </a:rPr>
              <a:t>hydride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000" b="1" spc="-465" dirty="0">
                <a:solidFill>
                  <a:srgbClr val="FFFFFF"/>
                </a:solidFill>
                <a:latin typeface="Arial"/>
                <a:cs typeface="Arial"/>
              </a:rPr>
              <a:t>group </a:t>
            </a:r>
            <a:r>
              <a:rPr sz="2000" b="1" spc="-455" dirty="0">
                <a:solidFill>
                  <a:srgbClr val="FFFFFF"/>
                </a:solidFill>
                <a:latin typeface="Arial"/>
                <a:cs typeface="Arial"/>
              </a:rPr>
              <a:t>13 </a:t>
            </a:r>
            <a:r>
              <a:rPr sz="2000" b="1" spc="-380" dirty="0">
                <a:solidFill>
                  <a:srgbClr val="FFFFFF"/>
                </a:solidFill>
                <a:latin typeface="Arial"/>
                <a:cs typeface="Arial"/>
              </a:rPr>
              <a:t>(BH3, </a:t>
            </a:r>
            <a:r>
              <a:rPr sz="2000" b="1" spc="-355" dirty="0">
                <a:solidFill>
                  <a:srgbClr val="FFFFFF"/>
                </a:solidFill>
                <a:latin typeface="Arial"/>
                <a:cs typeface="Arial"/>
              </a:rPr>
              <a:t>AlH3, </a:t>
            </a:r>
            <a:r>
              <a:rPr sz="2000" b="1" spc="-380" dirty="0">
                <a:solidFill>
                  <a:srgbClr val="FFFFFF"/>
                </a:solidFill>
                <a:latin typeface="Arial"/>
                <a:cs typeface="Arial"/>
              </a:rPr>
              <a:t>etc.).They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000" b="1" spc="-509" dirty="0">
                <a:solidFill>
                  <a:srgbClr val="FFFFFF"/>
                </a:solidFill>
                <a:latin typeface="Arial"/>
                <a:cs typeface="Arial"/>
              </a:rPr>
              <a:t>known </a:t>
            </a:r>
            <a:r>
              <a:rPr sz="2000" b="1" spc="-530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2000" b="1" spc="-455" dirty="0">
                <a:solidFill>
                  <a:srgbClr val="FFFFFF"/>
                </a:solidFill>
                <a:latin typeface="Arial"/>
                <a:cs typeface="Arial"/>
              </a:rPr>
              <a:t>Lewis acids  </a:t>
            </a:r>
            <a:r>
              <a:rPr sz="2000" b="1" spc="-280" dirty="0">
                <a:solidFill>
                  <a:srgbClr val="FFFFFF"/>
                </a:solidFill>
                <a:latin typeface="Arial"/>
                <a:cs typeface="Arial"/>
              </a:rPr>
              <a:t>i.e., </a:t>
            </a:r>
            <a:r>
              <a:rPr sz="2000" b="1" spc="-405" dirty="0">
                <a:solidFill>
                  <a:srgbClr val="FFFFFF"/>
                </a:solidFill>
                <a:latin typeface="Arial"/>
                <a:cs typeface="Arial"/>
              </a:rPr>
              <a:t>electron </a:t>
            </a:r>
            <a:r>
              <a:rPr sz="2000" b="1" spc="-434" dirty="0">
                <a:solidFill>
                  <a:srgbClr val="FFFFFF"/>
                </a:solidFill>
                <a:latin typeface="Arial"/>
                <a:cs typeface="Arial"/>
              </a:rPr>
              <a:t>acceptors. </a:t>
            </a:r>
            <a:r>
              <a:rPr sz="2000" b="1" spc="-45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000" b="1" spc="-509" dirty="0">
                <a:solidFill>
                  <a:srgbClr val="FFFFFF"/>
                </a:solidFill>
                <a:latin typeface="Arial"/>
                <a:cs typeface="Arial"/>
              </a:rPr>
              <a:t>make </a:t>
            </a:r>
            <a:r>
              <a:rPr sz="2000" b="1" spc="-490" dirty="0">
                <a:solidFill>
                  <a:srgbClr val="FFFFFF"/>
                </a:solidFill>
                <a:latin typeface="Arial"/>
                <a:cs typeface="Arial"/>
              </a:rPr>
              <a:t>up </a:t>
            </a:r>
            <a:r>
              <a:rPr sz="2000" b="1" spc="-330" dirty="0">
                <a:solidFill>
                  <a:srgbClr val="FFFFFF"/>
                </a:solidFill>
                <a:latin typeface="Arial"/>
                <a:cs typeface="Arial"/>
              </a:rPr>
              <a:t>their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deficiency </a:t>
            </a:r>
            <a:r>
              <a:rPr sz="2000" b="1" spc="-425" dirty="0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sz="2000" b="1" spc="-405" dirty="0">
                <a:solidFill>
                  <a:srgbClr val="FFFFFF"/>
                </a:solidFill>
                <a:latin typeface="Arial"/>
                <a:cs typeface="Arial"/>
              </a:rPr>
              <a:t>generally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exist </a:t>
            </a:r>
            <a:r>
              <a:rPr sz="2000" b="1" spc="-345" dirty="0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sz="2000" b="1" spc="-425" dirty="0">
                <a:solidFill>
                  <a:srgbClr val="FFFFFF"/>
                </a:solidFill>
                <a:latin typeface="Arial"/>
                <a:cs typeface="Arial"/>
              </a:rPr>
              <a:t>polymeric </a:t>
            </a:r>
            <a:r>
              <a:rPr sz="2000" b="1" spc="-450" dirty="0">
                <a:solidFill>
                  <a:srgbClr val="FFFFFF"/>
                </a:solidFill>
                <a:latin typeface="Arial"/>
                <a:cs typeface="Arial"/>
              </a:rPr>
              <a:t>forms </a:t>
            </a:r>
            <a:r>
              <a:rPr sz="2000" b="1" spc="-525" dirty="0">
                <a:solidFill>
                  <a:srgbClr val="FFFFFF"/>
                </a:solidFill>
                <a:latin typeface="Arial"/>
                <a:cs typeface="Arial"/>
              </a:rPr>
              <a:t>such </a:t>
            </a:r>
            <a:r>
              <a:rPr sz="2000" b="1" spc="-530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2000" b="1" spc="-425" dirty="0">
                <a:solidFill>
                  <a:srgbClr val="FFFFFF"/>
                </a:solidFill>
                <a:latin typeface="Arial"/>
                <a:cs typeface="Arial"/>
              </a:rPr>
              <a:t>B2H6, </a:t>
            </a:r>
            <a:r>
              <a:rPr sz="2000" b="1" spc="-375" dirty="0">
                <a:solidFill>
                  <a:srgbClr val="FFFFFF"/>
                </a:solidFill>
                <a:latin typeface="Arial"/>
                <a:cs typeface="Arial"/>
              </a:rPr>
              <a:t>Al2H6,</a:t>
            </a:r>
            <a:r>
              <a:rPr sz="2000" b="1" spc="-3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75" dirty="0">
                <a:solidFill>
                  <a:srgbClr val="FFFFFF"/>
                </a:solidFill>
                <a:latin typeface="Arial"/>
                <a:cs typeface="Arial"/>
              </a:rPr>
              <a:t>etc.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6568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262889"/>
            <a:ext cx="23088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725" dirty="0"/>
              <a:t>* </a:t>
            </a:r>
            <a:r>
              <a:rPr sz="3200" spc="-459" dirty="0"/>
              <a:t>Electron</a:t>
            </a:r>
            <a:r>
              <a:rPr sz="3200" spc="-350" dirty="0"/>
              <a:t> </a:t>
            </a:r>
            <a:r>
              <a:rPr sz="3200" spc="-420" dirty="0"/>
              <a:t>precise:-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383540" y="703325"/>
            <a:ext cx="7494905" cy="5695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800" b="1" spc="-63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b="1" spc="-600" dirty="0">
                <a:solidFill>
                  <a:srgbClr val="FFFFFF"/>
                </a:solidFill>
                <a:latin typeface="Arial"/>
                <a:cs typeface="Arial"/>
              </a:rPr>
              <a:t>hydrides </a:t>
            </a:r>
            <a:r>
              <a:rPr sz="2800" b="1" spc="-645" dirty="0">
                <a:solidFill>
                  <a:srgbClr val="FFFFFF"/>
                </a:solidFill>
                <a:latin typeface="Arial"/>
                <a:cs typeface="Arial"/>
              </a:rPr>
              <a:t>which </a:t>
            </a:r>
            <a:r>
              <a:rPr sz="2800" b="1" spc="-675" dirty="0">
                <a:solidFill>
                  <a:srgbClr val="FFFFFF"/>
                </a:solidFill>
                <a:latin typeface="Arial"/>
                <a:cs typeface="Arial"/>
              </a:rPr>
              <a:t>have </a:t>
            </a:r>
            <a:r>
              <a:rPr sz="2800" b="1" spc="-520" dirty="0">
                <a:solidFill>
                  <a:srgbClr val="FFFFFF"/>
                </a:solidFill>
                <a:latin typeface="Arial"/>
                <a:cs typeface="Arial"/>
              </a:rPr>
              <a:t>sufficient </a:t>
            </a:r>
            <a:r>
              <a:rPr sz="2800" b="1" spc="-675" dirty="0">
                <a:solidFill>
                  <a:srgbClr val="FFFFFF"/>
                </a:solidFill>
                <a:latin typeface="Arial"/>
                <a:cs typeface="Arial"/>
              </a:rPr>
              <a:t>number </a:t>
            </a:r>
            <a:r>
              <a:rPr sz="2800" b="1" spc="-56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800" b="1" spc="-5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spc="-605" dirty="0">
                <a:solidFill>
                  <a:srgbClr val="FFFFFF"/>
                </a:solidFill>
                <a:latin typeface="Arial"/>
                <a:cs typeface="Arial"/>
              </a:rPr>
              <a:t>electrons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800" b="1" spc="-545" dirty="0">
                <a:solidFill>
                  <a:srgbClr val="FFFFFF"/>
                </a:solidFill>
                <a:latin typeface="Arial"/>
                <a:cs typeface="Arial"/>
              </a:rPr>
              <a:t>required </a:t>
            </a:r>
            <a:r>
              <a:rPr sz="2800" b="1" spc="-459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800" b="1" spc="-585" dirty="0">
                <a:solidFill>
                  <a:srgbClr val="FFFFFF"/>
                </a:solidFill>
                <a:latin typeface="Arial"/>
                <a:cs typeface="Arial"/>
              </a:rPr>
              <a:t>forming </a:t>
            </a:r>
            <a:r>
              <a:rPr sz="2800" b="1" spc="-600" dirty="0">
                <a:solidFill>
                  <a:srgbClr val="FFFFFF"/>
                </a:solidFill>
                <a:latin typeface="Arial"/>
                <a:cs typeface="Arial"/>
              </a:rPr>
              <a:t>covalent </a:t>
            </a:r>
            <a:r>
              <a:rPr sz="2800" b="1" spc="-740" dirty="0">
                <a:solidFill>
                  <a:srgbClr val="FFFFFF"/>
                </a:solidFill>
                <a:latin typeface="Arial"/>
                <a:cs typeface="Arial"/>
              </a:rPr>
              <a:t>bonds </a:t>
            </a:r>
            <a:r>
              <a:rPr sz="2800" b="1" spc="-555" dirty="0">
                <a:solidFill>
                  <a:srgbClr val="FFFFFF"/>
                </a:solidFill>
                <a:latin typeface="Arial"/>
                <a:cs typeface="Arial"/>
              </a:rPr>
              <a:t>is called </a:t>
            </a:r>
            <a:r>
              <a:rPr sz="2800" b="1" spc="-570" dirty="0">
                <a:solidFill>
                  <a:srgbClr val="FFFFFF"/>
                </a:solidFill>
                <a:latin typeface="Arial"/>
                <a:cs typeface="Arial"/>
              </a:rPr>
              <a:t>electron </a:t>
            </a:r>
            <a:r>
              <a:rPr sz="2800" b="1" spc="-615" dirty="0">
                <a:solidFill>
                  <a:srgbClr val="FFFFFF"/>
                </a:solidFill>
                <a:latin typeface="Arial"/>
                <a:cs typeface="Arial"/>
              </a:rPr>
              <a:t>precise </a:t>
            </a:r>
            <a:r>
              <a:rPr sz="2800" b="1" spc="-535" dirty="0">
                <a:solidFill>
                  <a:srgbClr val="FFFFFF"/>
                </a:solidFill>
                <a:latin typeface="Arial"/>
                <a:cs typeface="Arial"/>
              </a:rPr>
              <a:t>hydride. </a:t>
            </a:r>
            <a:r>
              <a:rPr sz="2800" b="1" spc="-555" dirty="0">
                <a:solidFill>
                  <a:srgbClr val="FFFFFF"/>
                </a:solidFill>
                <a:latin typeface="Arial"/>
                <a:cs typeface="Arial"/>
              </a:rPr>
              <a:t>For  </a:t>
            </a:r>
            <a:r>
              <a:rPr sz="2800" b="1" spc="-625" dirty="0">
                <a:solidFill>
                  <a:srgbClr val="FFFFFF"/>
                </a:solidFill>
                <a:latin typeface="Arial"/>
                <a:cs typeface="Arial"/>
              </a:rPr>
              <a:t>example, </a:t>
            </a:r>
            <a:r>
              <a:rPr sz="2800" b="1" spc="-600" dirty="0">
                <a:solidFill>
                  <a:srgbClr val="FFFFFF"/>
                </a:solidFill>
                <a:latin typeface="Arial"/>
                <a:cs typeface="Arial"/>
              </a:rPr>
              <a:t>hydrides </a:t>
            </a:r>
            <a:r>
              <a:rPr sz="2800" b="1" spc="-56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b="1" spc="-650" dirty="0">
                <a:solidFill>
                  <a:srgbClr val="FFFFFF"/>
                </a:solidFill>
                <a:latin typeface="Arial"/>
                <a:cs typeface="Arial"/>
              </a:rPr>
              <a:t>group </a:t>
            </a:r>
            <a:r>
              <a:rPr sz="2800" b="1" spc="-640" dirty="0">
                <a:solidFill>
                  <a:srgbClr val="FFFFFF"/>
                </a:solidFill>
                <a:latin typeface="Arial"/>
                <a:cs typeface="Arial"/>
              </a:rPr>
              <a:t>14 </a:t>
            </a:r>
            <a:r>
              <a:rPr sz="2800" b="1" spc="-509" dirty="0">
                <a:solidFill>
                  <a:srgbClr val="FFFFFF"/>
                </a:solidFill>
                <a:latin typeface="Arial"/>
                <a:cs typeface="Arial"/>
              </a:rPr>
              <a:t>(CH4, </a:t>
            </a:r>
            <a:r>
              <a:rPr sz="2800" b="1" spc="-535" dirty="0">
                <a:solidFill>
                  <a:srgbClr val="FFFFFF"/>
                </a:solidFill>
                <a:latin typeface="Arial"/>
                <a:cs typeface="Arial"/>
              </a:rPr>
              <a:t>SiH4, </a:t>
            </a:r>
            <a:r>
              <a:rPr sz="2800" b="1" spc="-610" dirty="0">
                <a:solidFill>
                  <a:srgbClr val="FFFFFF"/>
                </a:solidFill>
                <a:latin typeface="Arial"/>
                <a:cs typeface="Arial"/>
              </a:rPr>
              <a:t>GeH4, </a:t>
            </a:r>
            <a:r>
              <a:rPr sz="2800" b="1" spc="-615" dirty="0">
                <a:solidFill>
                  <a:srgbClr val="FFFFFF"/>
                </a:solidFill>
                <a:latin typeface="Arial"/>
                <a:cs typeface="Arial"/>
              </a:rPr>
              <a:t>SnH4, </a:t>
            </a:r>
            <a:r>
              <a:rPr sz="2800" b="1" spc="-665" dirty="0">
                <a:solidFill>
                  <a:srgbClr val="FFFFFF"/>
                </a:solidFill>
                <a:latin typeface="Arial"/>
                <a:cs typeface="Arial"/>
              </a:rPr>
              <a:t>PbH4 </a:t>
            </a:r>
            <a:r>
              <a:rPr sz="2800" b="1" spc="-495" dirty="0">
                <a:solidFill>
                  <a:srgbClr val="FFFFFF"/>
                </a:solidFill>
                <a:latin typeface="Arial"/>
                <a:cs typeface="Arial"/>
              </a:rPr>
              <a:t>etc.) </a:t>
            </a:r>
            <a:r>
              <a:rPr sz="2800" b="1" spc="-595" dirty="0">
                <a:solidFill>
                  <a:srgbClr val="FFFFFF"/>
                </a:solidFill>
                <a:latin typeface="Arial"/>
                <a:cs typeface="Arial"/>
              </a:rPr>
              <a:t>they  </a:t>
            </a:r>
            <a:r>
              <a:rPr sz="2800" b="1" spc="-675" dirty="0">
                <a:solidFill>
                  <a:srgbClr val="FFFFFF"/>
                </a:solidFill>
                <a:latin typeface="Arial"/>
                <a:cs typeface="Arial"/>
              </a:rPr>
              <a:t>have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b="1" spc="-509" dirty="0">
                <a:solidFill>
                  <a:srgbClr val="FFFFFF"/>
                </a:solidFill>
                <a:latin typeface="Arial"/>
                <a:cs typeface="Arial"/>
              </a:rPr>
              <a:t>tetrahedral</a:t>
            </a:r>
            <a:r>
              <a:rPr sz="2800" b="1" spc="-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spc="-620" dirty="0">
                <a:solidFill>
                  <a:srgbClr val="FFFFFF"/>
                </a:solidFill>
                <a:latin typeface="Arial"/>
                <a:cs typeface="Arial"/>
              </a:rPr>
              <a:t>geometry.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650">
              <a:latin typeface="Arial"/>
              <a:cs typeface="Arial"/>
            </a:endParaRPr>
          </a:p>
          <a:p>
            <a:pPr marL="12700">
              <a:lnSpc>
                <a:spcPts val="3650"/>
              </a:lnSpc>
            </a:pPr>
            <a:r>
              <a:rPr sz="3200" b="1" spc="-725" dirty="0">
                <a:solidFill>
                  <a:srgbClr val="FFFFFF"/>
                </a:solidFill>
                <a:latin typeface="Times New Roman"/>
                <a:cs typeface="Times New Roman"/>
              </a:rPr>
              <a:t>* </a:t>
            </a:r>
            <a:r>
              <a:rPr sz="3200" b="1" spc="-459" dirty="0">
                <a:solidFill>
                  <a:srgbClr val="FFFFFF"/>
                </a:solidFill>
                <a:latin typeface="Times New Roman"/>
                <a:cs typeface="Times New Roman"/>
              </a:rPr>
              <a:t>Electron </a:t>
            </a:r>
            <a:r>
              <a:rPr sz="3200" b="1" spc="-415" dirty="0">
                <a:solidFill>
                  <a:srgbClr val="FFFFFF"/>
                </a:solidFill>
                <a:latin typeface="Times New Roman"/>
                <a:cs typeface="Times New Roman"/>
              </a:rPr>
              <a:t>rich</a:t>
            </a:r>
            <a:r>
              <a:rPr sz="3200" b="1" spc="-5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spc="-434" dirty="0">
                <a:solidFill>
                  <a:srgbClr val="FFFFFF"/>
                </a:solidFill>
                <a:latin typeface="Times New Roman"/>
                <a:cs typeface="Times New Roman"/>
              </a:rPr>
              <a:t>hydrides:-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ts val="3170"/>
              </a:lnSpc>
            </a:pPr>
            <a:r>
              <a:rPr sz="2800" spc="-610" dirty="0">
                <a:solidFill>
                  <a:srgbClr val="FFFFFF"/>
                </a:solidFill>
                <a:latin typeface="Trebuchet MS"/>
                <a:cs typeface="Trebuchet MS"/>
              </a:rPr>
              <a:t>The </a:t>
            </a:r>
            <a:r>
              <a:rPr sz="2800" spc="-535" dirty="0">
                <a:solidFill>
                  <a:srgbClr val="FFFFFF"/>
                </a:solidFill>
                <a:latin typeface="Trebuchet MS"/>
                <a:cs typeface="Trebuchet MS"/>
              </a:rPr>
              <a:t>hydrides </a:t>
            </a:r>
            <a:r>
              <a:rPr sz="2800" spc="-565" dirty="0">
                <a:solidFill>
                  <a:srgbClr val="FFFFFF"/>
                </a:solidFill>
                <a:latin typeface="Trebuchet MS"/>
                <a:cs typeface="Trebuchet MS"/>
              </a:rPr>
              <a:t>which </a:t>
            </a:r>
            <a:r>
              <a:rPr sz="2800" spc="-610" dirty="0">
                <a:solidFill>
                  <a:srgbClr val="FFFFFF"/>
                </a:solidFill>
                <a:latin typeface="Trebuchet MS"/>
                <a:cs typeface="Trebuchet MS"/>
              </a:rPr>
              <a:t>have </a:t>
            </a:r>
            <a:r>
              <a:rPr sz="2800" spc="-550" dirty="0">
                <a:solidFill>
                  <a:srgbClr val="FFFFFF"/>
                </a:solidFill>
                <a:latin typeface="Trebuchet MS"/>
                <a:cs typeface="Trebuchet MS"/>
              </a:rPr>
              <a:t>excess </a:t>
            </a:r>
            <a:r>
              <a:rPr sz="2800" spc="-555" dirty="0">
                <a:solidFill>
                  <a:srgbClr val="FFFFFF"/>
                </a:solidFill>
                <a:latin typeface="Trebuchet MS"/>
                <a:cs typeface="Trebuchet MS"/>
              </a:rPr>
              <a:t>electrons </a:t>
            </a:r>
            <a:r>
              <a:rPr sz="2800" spc="-535" dirty="0">
                <a:solidFill>
                  <a:srgbClr val="FFFFFF"/>
                </a:solidFill>
                <a:latin typeface="Trebuchet MS"/>
                <a:cs typeface="Trebuchet MS"/>
              </a:rPr>
              <a:t>as</a:t>
            </a:r>
            <a:r>
              <a:rPr sz="2800" spc="-4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70" dirty="0">
                <a:solidFill>
                  <a:srgbClr val="FFFFFF"/>
                </a:solidFill>
                <a:latin typeface="Trebuchet MS"/>
                <a:cs typeface="Trebuchet MS"/>
              </a:rPr>
              <a:t>required</a:t>
            </a:r>
            <a:endParaRPr sz="2800">
              <a:latin typeface="Trebuchet MS"/>
              <a:cs typeface="Trebuchet MS"/>
            </a:endParaRPr>
          </a:p>
          <a:p>
            <a:pPr marL="12700" marR="372110">
              <a:lnSpc>
                <a:spcPct val="100000"/>
              </a:lnSpc>
            </a:pPr>
            <a:r>
              <a:rPr sz="2800" spc="-595" dirty="0">
                <a:solidFill>
                  <a:srgbClr val="FFFFFF"/>
                </a:solidFill>
                <a:latin typeface="Trebuchet MS"/>
                <a:cs typeface="Trebuchet MS"/>
              </a:rPr>
              <a:t>to </a:t>
            </a:r>
            <a:r>
              <a:rPr sz="2800" spc="-590" dirty="0">
                <a:solidFill>
                  <a:srgbClr val="FFFFFF"/>
                </a:solidFill>
                <a:latin typeface="Trebuchet MS"/>
                <a:cs typeface="Trebuchet MS"/>
              </a:rPr>
              <a:t>form normal </a:t>
            </a:r>
            <a:r>
              <a:rPr sz="2800" spc="-560" dirty="0">
                <a:solidFill>
                  <a:srgbClr val="FFFFFF"/>
                </a:solidFill>
                <a:latin typeface="Trebuchet MS"/>
                <a:cs typeface="Trebuchet MS"/>
              </a:rPr>
              <a:t>covalent </a:t>
            </a:r>
            <a:r>
              <a:rPr sz="2800" spc="-580" dirty="0">
                <a:solidFill>
                  <a:srgbClr val="FFFFFF"/>
                </a:solidFill>
                <a:latin typeface="Trebuchet MS"/>
                <a:cs typeface="Trebuchet MS"/>
              </a:rPr>
              <a:t>bonds </a:t>
            </a:r>
            <a:r>
              <a:rPr sz="2800" spc="-355" dirty="0">
                <a:solidFill>
                  <a:srgbClr val="FFFFFF"/>
                </a:solidFill>
                <a:latin typeface="Trebuchet MS"/>
                <a:cs typeface="Trebuchet MS"/>
              </a:rPr>
              <a:t>is </a:t>
            </a:r>
            <a:r>
              <a:rPr sz="2800" spc="-540" dirty="0">
                <a:solidFill>
                  <a:srgbClr val="FFFFFF"/>
                </a:solidFill>
                <a:latin typeface="Trebuchet MS"/>
                <a:cs typeface="Trebuchet MS"/>
              </a:rPr>
              <a:t>called </a:t>
            </a:r>
            <a:r>
              <a:rPr sz="2800" spc="-570" dirty="0">
                <a:solidFill>
                  <a:srgbClr val="FFFFFF"/>
                </a:solidFill>
                <a:latin typeface="Trebuchet MS"/>
                <a:cs typeface="Trebuchet MS"/>
              </a:rPr>
              <a:t>electron </a:t>
            </a:r>
            <a:r>
              <a:rPr sz="2800" spc="-484" dirty="0">
                <a:solidFill>
                  <a:srgbClr val="FFFFFF"/>
                </a:solidFill>
                <a:latin typeface="Trebuchet MS"/>
                <a:cs typeface="Trebuchet MS"/>
              </a:rPr>
              <a:t>rich </a:t>
            </a:r>
            <a:r>
              <a:rPr sz="2800" spc="-555" dirty="0">
                <a:solidFill>
                  <a:srgbClr val="FFFFFF"/>
                </a:solidFill>
                <a:latin typeface="Trebuchet MS"/>
                <a:cs typeface="Trebuchet MS"/>
              </a:rPr>
              <a:t>hydride. </a:t>
            </a:r>
            <a:r>
              <a:rPr sz="2800" spc="-505" dirty="0">
                <a:solidFill>
                  <a:srgbClr val="FFFFFF"/>
                </a:solidFill>
                <a:latin typeface="Trebuchet MS"/>
                <a:cs typeface="Trebuchet MS"/>
              </a:rPr>
              <a:t>For </a:t>
            </a:r>
            <a:r>
              <a:rPr sz="2800" spc="-625" dirty="0">
                <a:solidFill>
                  <a:srgbClr val="FFFFFF"/>
                </a:solidFill>
                <a:latin typeface="Trebuchet MS"/>
                <a:cs typeface="Trebuchet MS"/>
              </a:rPr>
              <a:t>example,  </a:t>
            </a:r>
            <a:r>
              <a:rPr sz="2800" spc="-535" dirty="0">
                <a:solidFill>
                  <a:srgbClr val="FFFFFF"/>
                </a:solidFill>
                <a:latin typeface="Trebuchet MS"/>
                <a:cs typeface="Trebuchet MS"/>
              </a:rPr>
              <a:t>hydrides </a:t>
            </a:r>
            <a:r>
              <a:rPr sz="2800" spc="-505" dirty="0">
                <a:solidFill>
                  <a:srgbClr val="FFFFFF"/>
                </a:solidFill>
                <a:latin typeface="Trebuchet MS"/>
                <a:cs typeface="Trebuchet MS"/>
              </a:rPr>
              <a:t>of </a:t>
            </a:r>
            <a:r>
              <a:rPr sz="2800" spc="-565" dirty="0">
                <a:solidFill>
                  <a:srgbClr val="FFFFFF"/>
                </a:solidFill>
                <a:latin typeface="Trebuchet MS"/>
                <a:cs typeface="Trebuchet MS"/>
              </a:rPr>
              <a:t>group </a:t>
            </a:r>
            <a:r>
              <a:rPr sz="2800" spc="-550" dirty="0">
                <a:solidFill>
                  <a:srgbClr val="FFFFFF"/>
                </a:solidFill>
                <a:latin typeface="Trebuchet MS"/>
                <a:cs typeface="Trebuchet MS"/>
              </a:rPr>
              <a:t>15 </a:t>
            </a:r>
            <a:r>
              <a:rPr sz="2800" spc="-595" dirty="0">
                <a:solidFill>
                  <a:srgbClr val="FFFFFF"/>
                </a:solidFill>
                <a:latin typeface="Trebuchet MS"/>
                <a:cs typeface="Trebuchet MS"/>
              </a:rPr>
              <a:t>to </a:t>
            </a:r>
            <a:r>
              <a:rPr sz="2800" spc="-550" dirty="0">
                <a:solidFill>
                  <a:srgbClr val="FFFFFF"/>
                </a:solidFill>
                <a:latin typeface="Trebuchet MS"/>
                <a:cs typeface="Trebuchet MS"/>
              </a:rPr>
              <a:t>17 </a:t>
            </a:r>
            <a:r>
              <a:rPr sz="2800" spc="-500" dirty="0">
                <a:solidFill>
                  <a:srgbClr val="FFFFFF"/>
                </a:solidFill>
                <a:latin typeface="Trebuchet MS"/>
                <a:cs typeface="Trebuchet MS"/>
              </a:rPr>
              <a:t>(NH3, </a:t>
            </a:r>
            <a:r>
              <a:rPr sz="2800" spc="-545" dirty="0">
                <a:solidFill>
                  <a:srgbClr val="FFFFFF"/>
                </a:solidFill>
                <a:latin typeface="Trebuchet MS"/>
                <a:cs typeface="Trebuchet MS"/>
              </a:rPr>
              <a:t>PH3, H2O, </a:t>
            </a:r>
            <a:r>
              <a:rPr sz="2800" spc="-484" dirty="0">
                <a:solidFill>
                  <a:srgbClr val="FFFFFF"/>
                </a:solidFill>
                <a:latin typeface="Trebuchet MS"/>
                <a:cs typeface="Trebuchet MS"/>
              </a:rPr>
              <a:t>H2S, </a:t>
            </a:r>
            <a:r>
              <a:rPr sz="2800" spc="-530" dirty="0">
                <a:solidFill>
                  <a:srgbClr val="FFFFFF"/>
                </a:solidFill>
                <a:latin typeface="Trebuchet MS"/>
                <a:cs typeface="Trebuchet MS"/>
              </a:rPr>
              <a:t>H2Se, </a:t>
            </a:r>
            <a:r>
              <a:rPr sz="2800" spc="-565" dirty="0">
                <a:solidFill>
                  <a:srgbClr val="FFFFFF"/>
                </a:solidFill>
                <a:latin typeface="Trebuchet MS"/>
                <a:cs typeface="Trebuchet MS"/>
              </a:rPr>
              <a:t>H2Te, </a:t>
            </a:r>
            <a:r>
              <a:rPr sz="2800" spc="-475" dirty="0">
                <a:solidFill>
                  <a:srgbClr val="FFFFFF"/>
                </a:solidFill>
                <a:latin typeface="Trebuchet MS"/>
                <a:cs typeface="Trebuchet MS"/>
              </a:rPr>
              <a:t>HF</a:t>
            </a:r>
            <a:r>
              <a:rPr sz="2800" spc="-3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75" dirty="0">
                <a:solidFill>
                  <a:srgbClr val="FFFFFF"/>
                </a:solidFill>
                <a:latin typeface="Trebuchet MS"/>
                <a:cs typeface="Trebuchet MS"/>
              </a:rPr>
              <a:t>etc.)</a:t>
            </a:r>
            <a:endParaRPr sz="2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550" dirty="0">
                <a:solidFill>
                  <a:srgbClr val="FFFFFF"/>
                </a:solidFill>
                <a:latin typeface="Trebuchet MS"/>
                <a:cs typeface="Trebuchet MS"/>
              </a:rPr>
              <a:t># </a:t>
            </a:r>
            <a:r>
              <a:rPr sz="2800" spc="-475" dirty="0">
                <a:solidFill>
                  <a:srgbClr val="FFFFFF"/>
                </a:solidFill>
                <a:latin typeface="Trebuchet MS"/>
                <a:cs typeface="Trebuchet MS"/>
              </a:rPr>
              <a:t>Metallic </a:t>
            </a:r>
            <a:r>
              <a:rPr sz="2800" spc="-525" dirty="0">
                <a:solidFill>
                  <a:srgbClr val="FFFFFF"/>
                </a:solidFill>
                <a:latin typeface="Trebuchet MS"/>
                <a:cs typeface="Trebuchet MS"/>
              </a:rPr>
              <a:t>or </a:t>
            </a:r>
            <a:r>
              <a:rPr sz="2800" spc="-540" dirty="0">
                <a:solidFill>
                  <a:srgbClr val="FFFFFF"/>
                </a:solidFill>
                <a:latin typeface="Trebuchet MS"/>
                <a:cs typeface="Trebuchet MS"/>
              </a:rPr>
              <a:t>non-stoichiometric</a:t>
            </a:r>
            <a:r>
              <a:rPr sz="2800" spc="-5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20" dirty="0">
                <a:solidFill>
                  <a:srgbClr val="FFFFFF"/>
                </a:solidFill>
                <a:latin typeface="Trebuchet MS"/>
                <a:cs typeface="Trebuchet MS"/>
              </a:rPr>
              <a:t>hydrides:-</a:t>
            </a:r>
            <a:endParaRPr sz="2800">
              <a:latin typeface="Trebuchet MS"/>
              <a:cs typeface="Trebuchet MS"/>
            </a:endParaRPr>
          </a:p>
          <a:p>
            <a:pPr marL="189230" indent="-177165">
              <a:lnSpc>
                <a:spcPct val="100000"/>
              </a:lnSpc>
              <a:buFont typeface="Trebuchet MS"/>
              <a:buChar char="*"/>
              <a:tabLst>
                <a:tab pos="189865" algn="l"/>
              </a:tabLst>
            </a:pPr>
            <a:r>
              <a:rPr sz="2800" i="1" spc="-575" dirty="0">
                <a:solidFill>
                  <a:srgbClr val="FFFFFF"/>
                </a:solidFill>
                <a:latin typeface="Georgia"/>
                <a:cs typeface="Georgia"/>
              </a:rPr>
              <a:t>These </a:t>
            </a:r>
            <a:r>
              <a:rPr sz="2800" i="1" spc="-590" dirty="0">
                <a:solidFill>
                  <a:srgbClr val="FFFFFF"/>
                </a:solidFill>
                <a:latin typeface="Georgia"/>
                <a:cs typeface="Georgia"/>
              </a:rPr>
              <a:t>are </a:t>
            </a:r>
            <a:r>
              <a:rPr sz="2800" i="1" spc="-650" dirty="0">
                <a:solidFill>
                  <a:srgbClr val="FFFFFF"/>
                </a:solidFill>
                <a:latin typeface="Georgia"/>
                <a:cs typeface="Georgia"/>
              </a:rPr>
              <a:t>formed </a:t>
            </a:r>
            <a:r>
              <a:rPr sz="2800" i="1" spc="-695" dirty="0">
                <a:solidFill>
                  <a:srgbClr val="FFFFFF"/>
                </a:solidFill>
                <a:latin typeface="Georgia"/>
                <a:cs typeface="Georgia"/>
              </a:rPr>
              <a:t>by</a:t>
            </a:r>
            <a:r>
              <a:rPr sz="2800" i="1" spc="-2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i="1" spc="-825" dirty="0">
                <a:solidFill>
                  <a:srgbClr val="FFFFFF"/>
                </a:solidFill>
                <a:latin typeface="Georgia"/>
                <a:cs typeface="Georgia"/>
              </a:rPr>
              <a:t>many</a:t>
            </a:r>
            <a:r>
              <a:rPr sz="2800" i="1" spc="-2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i="1" spc="-535" dirty="0">
                <a:solidFill>
                  <a:srgbClr val="FFFFFF"/>
                </a:solidFill>
                <a:latin typeface="Georgia"/>
                <a:cs typeface="Georgia"/>
              </a:rPr>
              <a:t>d-block </a:t>
            </a:r>
            <a:r>
              <a:rPr sz="2800" i="1" spc="-705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2800" i="1" spc="-2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i="1" spc="-495" dirty="0">
                <a:solidFill>
                  <a:srgbClr val="FFFFFF"/>
                </a:solidFill>
                <a:latin typeface="Georgia"/>
                <a:cs typeface="Georgia"/>
              </a:rPr>
              <a:t>f-block</a:t>
            </a:r>
            <a:r>
              <a:rPr sz="2800" i="1" spc="-39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i="1" spc="-575" dirty="0">
                <a:solidFill>
                  <a:srgbClr val="FFFFFF"/>
                </a:solidFill>
                <a:latin typeface="Georgia"/>
                <a:cs typeface="Georgia"/>
              </a:rPr>
              <a:t>elements</a:t>
            </a:r>
            <a:endParaRPr sz="2800">
              <a:latin typeface="Georgia"/>
              <a:cs typeface="Georgia"/>
            </a:endParaRPr>
          </a:p>
          <a:p>
            <a:pPr marL="189230" indent="-177165">
              <a:lnSpc>
                <a:spcPct val="100000"/>
              </a:lnSpc>
              <a:buFont typeface="Trebuchet MS"/>
              <a:buChar char="*"/>
              <a:tabLst>
                <a:tab pos="189865" algn="l"/>
              </a:tabLst>
            </a:pPr>
            <a:r>
              <a:rPr sz="2800" i="1" spc="-575" dirty="0">
                <a:solidFill>
                  <a:srgbClr val="FFFFFF"/>
                </a:solidFill>
                <a:latin typeface="Georgia"/>
                <a:cs typeface="Georgia"/>
              </a:rPr>
              <a:t>These </a:t>
            </a:r>
            <a:r>
              <a:rPr sz="2800" i="1" spc="-590" dirty="0">
                <a:solidFill>
                  <a:srgbClr val="FFFFFF"/>
                </a:solidFill>
                <a:latin typeface="Georgia"/>
                <a:cs typeface="Georgia"/>
              </a:rPr>
              <a:t>hydrides </a:t>
            </a:r>
            <a:r>
              <a:rPr sz="2800" i="1" spc="-570" dirty="0">
                <a:solidFill>
                  <a:srgbClr val="FFFFFF"/>
                </a:solidFill>
                <a:latin typeface="Georgia"/>
                <a:cs typeface="Georgia"/>
              </a:rPr>
              <a:t>conducts </a:t>
            </a:r>
            <a:r>
              <a:rPr sz="2800" i="1" spc="-580" dirty="0">
                <a:solidFill>
                  <a:srgbClr val="FFFFFF"/>
                </a:solidFill>
                <a:latin typeface="Georgia"/>
                <a:cs typeface="Georgia"/>
              </a:rPr>
              <a:t>heat </a:t>
            </a:r>
            <a:r>
              <a:rPr sz="2800" i="1" spc="-705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2800" i="1" spc="-2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i="1" spc="-459" dirty="0">
                <a:solidFill>
                  <a:srgbClr val="FFFFFF"/>
                </a:solidFill>
                <a:latin typeface="Georgia"/>
                <a:cs typeface="Georgia"/>
              </a:rPr>
              <a:t>electricity </a:t>
            </a:r>
            <a:r>
              <a:rPr sz="2800" i="1" spc="-625" dirty="0">
                <a:solidFill>
                  <a:srgbClr val="FFFFFF"/>
                </a:solidFill>
                <a:latin typeface="Georgia"/>
                <a:cs typeface="Georgia"/>
              </a:rPr>
              <a:t>though </a:t>
            </a:r>
            <a:r>
              <a:rPr sz="2800" i="1" spc="-595" dirty="0">
                <a:solidFill>
                  <a:srgbClr val="FFFFFF"/>
                </a:solidFill>
                <a:latin typeface="Georgia"/>
                <a:cs typeface="Georgia"/>
              </a:rPr>
              <a:t>not</a:t>
            </a:r>
            <a:r>
              <a:rPr sz="2800" i="1" spc="-5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i="1" spc="-440" dirty="0">
                <a:solidFill>
                  <a:srgbClr val="FFFFFF"/>
                </a:solidFill>
                <a:latin typeface="Georgia"/>
                <a:cs typeface="Georgia"/>
              </a:rPr>
              <a:t>efficient.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600" dirty="0"/>
              <a:t>Water:</a:t>
            </a:r>
            <a:r>
              <a:rPr spc="-409" dirty="0"/>
              <a:t> </a:t>
            </a:r>
            <a:r>
              <a:rPr spc="-310" dirty="0"/>
              <a:t>-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9740" y="905002"/>
            <a:ext cx="7138034" cy="4719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60070">
              <a:lnSpc>
                <a:spcPct val="100000"/>
              </a:lnSpc>
              <a:spcBef>
                <a:spcPts val="95"/>
              </a:spcBef>
            </a:pPr>
            <a:r>
              <a:rPr sz="2800" spc="-590" dirty="0">
                <a:solidFill>
                  <a:srgbClr val="FFFFFF"/>
                </a:solidFill>
                <a:latin typeface="Trebuchet MS"/>
                <a:cs typeface="Trebuchet MS"/>
              </a:rPr>
              <a:t>Water! </a:t>
            </a:r>
            <a:r>
              <a:rPr sz="2800" spc="-385" dirty="0">
                <a:solidFill>
                  <a:srgbClr val="FFFFFF"/>
                </a:solidFill>
                <a:latin typeface="Trebuchet MS"/>
                <a:cs typeface="Trebuchet MS"/>
              </a:rPr>
              <a:t>It </a:t>
            </a:r>
            <a:r>
              <a:rPr sz="2800" spc="-355" dirty="0">
                <a:solidFill>
                  <a:srgbClr val="FFFFFF"/>
                </a:solidFill>
                <a:latin typeface="Trebuchet MS"/>
                <a:cs typeface="Trebuchet MS"/>
              </a:rPr>
              <a:t>is </a:t>
            </a:r>
            <a:r>
              <a:rPr sz="2800" spc="-640" dirty="0">
                <a:solidFill>
                  <a:srgbClr val="FFFFFF"/>
                </a:solidFill>
                <a:latin typeface="Trebuchet MS"/>
                <a:cs typeface="Trebuchet MS"/>
              </a:rPr>
              <a:t>the </a:t>
            </a:r>
            <a:r>
              <a:rPr sz="2800" spc="-625" dirty="0">
                <a:solidFill>
                  <a:srgbClr val="FFFFFF"/>
                </a:solidFill>
                <a:latin typeface="Trebuchet MS"/>
                <a:cs typeface="Trebuchet MS"/>
              </a:rPr>
              <a:t>major </a:t>
            </a:r>
            <a:r>
              <a:rPr sz="2800" spc="-595" dirty="0">
                <a:solidFill>
                  <a:srgbClr val="FFFFFF"/>
                </a:solidFill>
                <a:latin typeface="Trebuchet MS"/>
                <a:cs typeface="Trebuchet MS"/>
              </a:rPr>
              <a:t>part </a:t>
            </a:r>
            <a:r>
              <a:rPr sz="2800" spc="-505" dirty="0">
                <a:solidFill>
                  <a:srgbClr val="FFFFFF"/>
                </a:solidFill>
                <a:latin typeface="Trebuchet MS"/>
                <a:cs typeface="Trebuchet MS"/>
              </a:rPr>
              <a:t>of </a:t>
            </a:r>
            <a:r>
              <a:rPr sz="2800" spc="-434" dirty="0">
                <a:solidFill>
                  <a:srgbClr val="FFFFFF"/>
                </a:solidFill>
                <a:latin typeface="Trebuchet MS"/>
                <a:cs typeface="Trebuchet MS"/>
              </a:rPr>
              <a:t>all </a:t>
            </a:r>
            <a:r>
              <a:rPr sz="2800" spc="-405" dirty="0">
                <a:solidFill>
                  <a:srgbClr val="FFFFFF"/>
                </a:solidFill>
                <a:latin typeface="Trebuchet MS"/>
                <a:cs typeface="Trebuchet MS"/>
              </a:rPr>
              <a:t>living </a:t>
            </a:r>
            <a:r>
              <a:rPr sz="2800" spc="-575" dirty="0">
                <a:solidFill>
                  <a:srgbClr val="FFFFFF"/>
                </a:solidFill>
                <a:latin typeface="Trebuchet MS"/>
                <a:cs typeface="Trebuchet MS"/>
              </a:rPr>
              <a:t>organisms.water </a:t>
            </a:r>
            <a:r>
              <a:rPr sz="2800" spc="-355" dirty="0">
                <a:solidFill>
                  <a:srgbClr val="FFFFFF"/>
                </a:solidFill>
                <a:latin typeface="Trebuchet MS"/>
                <a:cs typeface="Trebuchet MS"/>
              </a:rPr>
              <a:t>is </a:t>
            </a:r>
            <a:r>
              <a:rPr sz="2800" spc="-490" dirty="0">
                <a:solidFill>
                  <a:srgbClr val="FFFFFF"/>
                </a:solidFill>
                <a:latin typeface="Trebuchet MS"/>
                <a:cs typeface="Trebuchet MS"/>
              </a:rPr>
              <a:t>also </a:t>
            </a:r>
            <a:r>
              <a:rPr sz="2800" spc="-615" dirty="0">
                <a:solidFill>
                  <a:srgbClr val="FFFFFF"/>
                </a:solidFill>
                <a:latin typeface="Trebuchet MS"/>
                <a:cs typeface="Trebuchet MS"/>
              </a:rPr>
              <a:t>known  </a:t>
            </a:r>
            <a:r>
              <a:rPr sz="2800" spc="-535" dirty="0">
                <a:solidFill>
                  <a:srgbClr val="FFFFFF"/>
                </a:solidFill>
                <a:latin typeface="Trebuchet MS"/>
                <a:cs typeface="Trebuchet MS"/>
              </a:rPr>
              <a:t>as </a:t>
            </a:r>
            <a:r>
              <a:rPr sz="2800" spc="-645" dirty="0">
                <a:solidFill>
                  <a:srgbClr val="FFFFFF"/>
                </a:solidFill>
                <a:latin typeface="Trebuchet MS"/>
                <a:cs typeface="Trebuchet MS"/>
              </a:rPr>
              <a:t>the </a:t>
            </a:r>
            <a:r>
              <a:rPr sz="2800" spc="-480" dirty="0">
                <a:solidFill>
                  <a:srgbClr val="FFFFFF"/>
                </a:solidFill>
                <a:latin typeface="Trebuchet MS"/>
                <a:cs typeface="Trebuchet MS"/>
              </a:rPr>
              <a:t>river </a:t>
            </a:r>
            <a:r>
              <a:rPr sz="2800" spc="-505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2800" spc="-3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465" dirty="0">
                <a:solidFill>
                  <a:srgbClr val="FFFFFF"/>
                </a:solidFill>
                <a:latin typeface="Trebuchet MS"/>
                <a:cs typeface="Trebuchet MS"/>
              </a:rPr>
              <a:t>life.</a:t>
            </a:r>
            <a:endParaRPr sz="2800">
              <a:latin typeface="Trebuchet MS"/>
              <a:cs typeface="Trebuchet MS"/>
            </a:endParaRPr>
          </a:p>
          <a:p>
            <a:pPr marL="189230" indent="-177165">
              <a:lnSpc>
                <a:spcPct val="100000"/>
              </a:lnSpc>
              <a:buChar char="*"/>
              <a:tabLst>
                <a:tab pos="189865" algn="l"/>
              </a:tabLst>
            </a:pPr>
            <a:r>
              <a:rPr sz="2800" spc="-650" dirty="0">
                <a:solidFill>
                  <a:srgbClr val="FFFFFF"/>
                </a:solidFill>
                <a:latin typeface="Trebuchet MS"/>
                <a:cs typeface="Trebuchet MS"/>
              </a:rPr>
              <a:t>Human </a:t>
            </a:r>
            <a:r>
              <a:rPr sz="2800" spc="-585" dirty="0">
                <a:solidFill>
                  <a:srgbClr val="FFFFFF"/>
                </a:solidFill>
                <a:latin typeface="Trebuchet MS"/>
                <a:cs typeface="Trebuchet MS"/>
              </a:rPr>
              <a:t>body </a:t>
            </a:r>
            <a:r>
              <a:rPr sz="2800" spc="-565" dirty="0">
                <a:solidFill>
                  <a:srgbClr val="FFFFFF"/>
                </a:solidFill>
                <a:latin typeface="Trebuchet MS"/>
                <a:cs typeface="Trebuchet MS"/>
              </a:rPr>
              <a:t>has </a:t>
            </a:r>
            <a:r>
              <a:rPr sz="2800" spc="-615" dirty="0">
                <a:solidFill>
                  <a:srgbClr val="FFFFFF"/>
                </a:solidFill>
                <a:latin typeface="Trebuchet MS"/>
                <a:cs typeface="Trebuchet MS"/>
              </a:rPr>
              <a:t>about </a:t>
            </a:r>
            <a:r>
              <a:rPr sz="2800" spc="-525" dirty="0">
                <a:solidFill>
                  <a:srgbClr val="FFFFFF"/>
                </a:solidFill>
                <a:latin typeface="Trebuchet MS"/>
                <a:cs typeface="Trebuchet MS"/>
              </a:rPr>
              <a:t>65%and </a:t>
            </a:r>
            <a:r>
              <a:rPr sz="2800" spc="-650" dirty="0">
                <a:solidFill>
                  <a:srgbClr val="FFFFFF"/>
                </a:solidFill>
                <a:latin typeface="Trebuchet MS"/>
                <a:cs typeface="Trebuchet MS"/>
              </a:rPr>
              <a:t>some </a:t>
            </a:r>
            <a:r>
              <a:rPr sz="2800" spc="-545" dirty="0">
                <a:solidFill>
                  <a:srgbClr val="FFFFFF"/>
                </a:solidFill>
                <a:latin typeface="Trebuchet MS"/>
                <a:cs typeface="Trebuchet MS"/>
              </a:rPr>
              <a:t>plants </a:t>
            </a:r>
            <a:r>
              <a:rPr sz="2800" spc="-620" dirty="0">
                <a:solidFill>
                  <a:srgbClr val="FFFFFF"/>
                </a:solidFill>
                <a:latin typeface="Trebuchet MS"/>
                <a:cs typeface="Trebuchet MS"/>
              </a:rPr>
              <a:t>haveasmuch </a:t>
            </a:r>
            <a:r>
              <a:rPr sz="2800" spc="-535" dirty="0">
                <a:solidFill>
                  <a:srgbClr val="FFFFFF"/>
                </a:solidFill>
                <a:latin typeface="Trebuchet MS"/>
                <a:cs typeface="Trebuchet MS"/>
              </a:rPr>
              <a:t>as</a:t>
            </a:r>
            <a:r>
              <a:rPr sz="2800" spc="-4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60" dirty="0">
                <a:solidFill>
                  <a:srgbClr val="FFFFFF"/>
                </a:solidFill>
                <a:latin typeface="Trebuchet MS"/>
                <a:cs typeface="Trebuchet MS"/>
              </a:rPr>
              <a:t>95%water.</a:t>
            </a:r>
            <a:endParaRPr sz="2800">
              <a:latin typeface="Trebuchet MS"/>
              <a:cs typeface="Trebuchet MS"/>
            </a:endParaRPr>
          </a:p>
          <a:p>
            <a:pPr marL="12700">
              <a:lnSpc>
                <a:spcPts val="3160"/>
              </a:lnSpc>
              <a:spcBef>
                <a:spcPts val="400"/>
              </a:spcBef>
            </a:pPr>
            <a:r>
              <a:rPr sz="2800" b="1" spc="-655" dirty="0">
                <a:solidFill>
                  <a:srgbClr val="FFFFFF"/>
                </a:solidFill>
                <a:latin typeface="Times New Roman"/>
                <a:cs typeface="Times New Roman"/>
              </a:rPr>
              <a:t>STRUCTURE </a:t>
            </a:r>
            <a:r>
              <a:rPr sz="2800" b="1" spc="-67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800" b="1" spc="-6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spc="-625" dirty="0">
                <a:solidFill>
                  <a:srgbClr val="FFFFFF"/>
                </a:solidFill>
                <a:latin typeface="Times New Roman"/>
                <a:cs typeface="Times New Roman"/>
              </a:rPr>
              <a:t>WATER:-</a:t>
            </a:r>
            <a:endParaRPr sz="2800">
              <a:latin typeface="Times New Roman"/>
              <a:cs typeface="Times New Roman"/>
            </a:endParaRPr>
          </a:p>
          <a:p>
            <a:pPr marL="163195" indent="-151130">
              <a:lnSpc>
                <a:spcPts val="3160"/>
              </a:lnSpc>
              <a:buSzPct val="85714"/>
              <a:buChar char="*"/>
              <a:tabLst>
                <a:tab pos="163830" algn="l"/>
              </a:tabLst>
            </a:pPr>
            <a:r>
              <a:rPr sz="2800" spc="-390" dirty="0">
                <a:solidFill>
                  <a:srgbClr val="FFFFFF"/>
                </a:solidFill>
                <a:latin typeface="Trebuchet MS"/>
                <a:cs typeface="Trebuchet MS"/>
              </a:rPr>
              <a:t>In </a:t>
            </a:r>
            <a:r>
              <a:rPr sz="2800" spc="-65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spc="-515" dirty="0">
                <a:solidFill>
                  <a:srgbClr val="FFFFFF"/>
                </a:solidFill>
                <a:latin typeface="Trebuchet MS"/>
                <a:cs typeface="Trebuchet MS"/>
              </a:rPr>
              <a:t>gas </a:t>
            </a:r>
            <a:r>
              <a:rPr sz="2800" spc="-610" dirty="0">
                <a:solidFill>
                  <a:srgbClr val="FFFFFF"/>
                </a:solidFill>
                <a:latin typeface="Trebuchet MS"/>
                <a:cs typeface="Trebuchet MS"/>
              </a:rPr>
              <a:t>phase </a:t>
            </a:r>
            <a:r>
              <a:rPr sz="2800" spc="-640" dirty="0">
                <a:solidFill>
                  <a:srgbClr val="FFFFFF"/>
                </a:solidFill>
                <a:latin typeface="Trebuchet MS"/>
                <a:cs typeface="Trebuchet MS"/>
              </a:rPr>
              <a:t>water </a:t>
            </a:r>
            <a:r>
              <a:rPr sz="2800" spc="-355" dirty="0">
                <a:solidFill>
                  <a:srgbClr val="FFFFFF"/>
                </a:solidFill>
                <a:latin typeface="Trebuchet MS"/>
                <a:cs typeface="Trebuchet MS"/>
              </a:rPr>
              <a:t>is </a:t>
            </a:r>
            <a:r>
              <a:rPr sz="2800" spc="-645" dirty="0">
                <a:solidFill>
                  <a:srgbClr val="FFFFFF"/>
                </a:solidFill>
                <a:latin typeface="Trebuchet MS"/>
                <a:cs typeface="Trebuchet MS"/>
              </a:rPr>
              <a:t>bent </a:t>
            </a:r>
            <a:r>
              <a:rPr sz="2800" spc="-590" dirty="0">
                <a:solidFill>
                  <a:srgbClr val="FFFFFF"/>
                </a:solidFill>
                <a:latin typeface="Trebuchet MS"/>
                <a:cs typeface="Trebuchet MS"/>
              </a:rPr>
              <a:t>molecule </a:t>
            </a:r>
            <a:r>
              <a:rPr sz="2800" spc="-565" dirty="0">
                <a:solidFill>
                  <a:srgbClr val="FFFFFF"/>
                </a:solidFill>
                <a:latin typeface="Trebuchet MS"/>
                <a:cs typeface="Trebuchet MS"/>
              </a:rPr>
              <a:t>with </a:t>
            </a:r>
            <a:r>
              <a:rPr sz="2800" spc="-65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2800" spc="-620" dirty="0">
                <a:solidFill>
                  <a:srgbClr val="FFFFFF"/>
                </a:solidFill>
                <a:latin typeface="Trebuchet MS"/>
                <a:cs typeface="Trebuchet MS"/>
              </a:rPr>
              <a:t>bond </a:t>
            </a:r>
            <a:r>
              <a:rPr sz="2800" spc="-555" dirty="0">
                <a:solidFill>
                  <a:srgbClr val="FFFFFF"/>
                </a:solidFill>
                <a:latin typeface="Trebuchet MS"/>
                <a:cs typeface="Trebuchet MS"/>
              </a:rPr>
              <a:t>angle </a:t>
            </a:r>
            <a:r>
              <a:rPr sz="2800" spc="-505" dirty="0">
                <a:solidFill>
                  <a:srgbClr val="FFFFFF"/>
                </a:solidFill>
                <a:latin typeface="Trebuchet MS"/>
                <a:cs typeface="Trebuchet MS"/>
              </a:rPr>
              <a:t>of </a:t>
            </a:r>
            <a:r>
              <a:rPr sz="2800" spc="-555" dirty="0">
                <a:solidFill>
                  <a:srgbClr val="FFFFFF"/>
                </a:solidFill>
                <a:latin typeface="Trebuchet MS"/>
                <a:cs typeface="Trebuchet MS"/>
              </a:rPr>
              <a:t>104.5</a:t>
            </a:r>
            <a:r>
              <a:rPr sz="2800" spc="-6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635" dirty="0">
                <a:solidFill>
                  <a:srgbClr val="FFFFFF"/>
                </a:solidFill>
                <a:latin typeface="Trebuchet MS"/>
                <a:cs typeface="Trebuchet MS"/>
              </a:rPr>
              <a:t>and </a:t>
            </a:r>
            <a:r>
              <a:rPr sz="2800" spc="-484" dirty="0">
                <a:solidFill>
                  <a:srgbClr val="FFFFFF"/>
                </a:solidFill>
                <a:latin typeface="Trebuchet MS"/>
                <a:cs typeface="Trebuchet MS"/>
              </a:rPr>
              <a:t>O-H</a:t>
            </a:r>
            <a:endParaRPr sz="2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800" spc="-620" dirty="0">
                <a:solidFill>
                  <a:srgbClr val="FFFFFF"/>
                </a:solidFill>
                <a:latin typeface="Trebuchet MS"/>
                <a:cs typeface="Trebuchet MS"/>
              </a:rPr>
              <a:t>bond </a:t>
            </a:r>
            <a:r>
              <a:rPr sz="2800" spc="-560" dirty="0">
                <a:solidFill>
                  <a:srgbClr val="FFFFFF"/>
                </a:solidFill>
                <a:latin typeface="Trebuchet MS"/>
                <a:cs typeface="Trebuchet MS"/>
              </a:rPr>
              <a:t>length </a:t>
            </a:r>
            <a:r>
              <a:rPr sz="2800" spc="-505" dirty="0">
                <a:solidFill>
                  <a:srgbClr val="FFFFFF"/>
                </a:solidFill>
                <a:latin typeface="Trebuchet MS"/>
                <a:cs typeface="Trebuchet MS"/>
              </a:rPr>
              <a:t>of </a:t>
            </a:r>
            <a:r>
              <a:rPr sz="2800" spc="-630" dirty="0">
                <a:solidFill>
                  <a:srgbClr val="FFFFFF"/>
                </a:solidFill>
                <a:latin typeface="Trebuchet MS"/>
                <a:cs typeface="Trebuchet MS"/>
              </a:rPr>
              <a:t>95.7pm </a:t>
            </a:r>
            <a:r>
              <a:rPr sz="2800" spc="-385" dirty="0">
                <a:solidFill>
                  <a:srgbClr val="FFFFFF"/>
                </a:solidFill>
                <a:latin typeface="Trebuchet MS"/>
                <a:cs typeface="Trebuchet MS"/>
              </a:rPr>
              <a:t>It </a:t>
            </a:r>
            <a:r>
              <a:rPr sz="2800" spc="-355" dirty="0">
                <a:solidFill>
                  <a:srgbClr val="FFFFFF"/>
                </a:solidFill>
                <a:latin typeface="Trebuchet MS"/>
                <a:cs typeface="Trebuchet MS"/>
              </a:rPr>
              <a:t>is </a:t>
            </a:r>
            <a:r>
              <a:rPr sz="2800" spc="-459" dirty="0">
                <a:solidFill>
                  <a:srgbClr val="FFFFFF"/>
                </a:solidFill>
                <a:latin typeface="Trebuchet MS"/>
                <a:cs typeface="Trebuchet MS"/>
              </a:rPr>
              <a:t>highly </a:t>
            </a:r>
            <a:r>
              <a:rPr sz="2800" spc="-540" dirty="0">
                <a:solidFill>
                  <a:srgbClr val="FFFFFF"/>
                </a:solidFill>
                <a:latin typeface="Trebuchet MS"/>
                <a:cs typeface="Trebuchet MS"/>
              </a:rPr>
              <a:t>polar</a:t>
            </a:r>
            <a:r>
              <a:rPr sz="2800" spc="-5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85" dirty="0">
                <a:solidFill>
                  <a:srgbClr val="FFFFFF"/>
                </a:solidFill>
                <a:latin typeface="Trebuchet MS"/>
                <a:cs typeface="Trebuchet MS"/>
              </a:rPr>
              <a:t>molecule.</a:t>
            </a:r>
            <a:endParaRPr sz="2800">
              <a:latin typeface="Trebuchet MS"/>
              <a:cs typeface="Trebuchet MS"/>
            </a:endParaRPr>
          </a:p>
          <a:p>
            <a:pPr marL="12700">
              <a:lnSpc>
                <a:spcPts val="3160"/>
              </a:lnSpc>
              <a:spcBef>
                <a:spcPts val="395"/>
              </a:spcBef>
            </a:pPr>
            <a:r>
              <a:rPr sz="2800" b="1" spc="-405" dirty="0">
                <a:solidFill>
                  <a:srgbClr val="D9D9D9"/>
                </a:solidFill>
                <a:latin typeface="Times New Roman"/>
                <a:cs typeface="Times New Roman"/>
              </a:rPr>
              <a:t>Structure </a:t>
            </a:r>
            <a:r>
              <a:rPr sz="2800" b="1" spc="-355" dirty="0">
                <a:solidFill>
                  <a:srgbClr val="D9D9D9"/>
                </a:solidFill>
                <a:latin typeface="Times New Roman"/>
                <a:cs typeface="Times New Roman"/>
              </a:rPr>
              <a:t>of</a:t>
            </a:r>
            <a:r>
              <a:rPr sz="2800" b="1" spc="-40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800" b="1" spc="-350" dirty="0">
                <a:solidFill>
                  <a:srgbClr val="D9D9D9"/>
                </a:solidFill>
                <a:latin typeface="Times New Roman"/>
                <a:cs typeface="Times New Roman"/>
              </a:rPr>
              <a:t>ice:-</a:t>
            </a:r>
            <a:endParaRPr sz="2800">
              <a:latin typeface="Times New Roman"/>
              <a:cs typeface="Times New Roman"/>
            </a:endParaRPr>
          </a:p>
          <a:p>
            <a:pPr marL="12700" algn="just">
              <a:lnSpc>
                <a:spcPts val="3160"/>
              </a:lnSpc>
            </a:pPr>
            <a:r>
              <a:rPr sz="2800" b="1" spc="-515" dirty="0">
                <a:solidFill>
                  <a:srgbClr val="FFFFFF"/>
                </a:solidFill>
                <a:latin typeface="Arial"/>
                <a:cs typeface="Arial"/>
              </a:rPr>
              <a:t>Ice </a:t>
            </a:r>
            <a:r>
              <a:rPr sz="2800" b="1" spc="-725" dirty="0">
                <a:solidFill>
                  <a:srgbClr val="FFFFFF"/>
                </a:solidFill>
                <a:latin typeface="Arial"/>
                <a:cs typeface="Arial"/>
              </a:rPr>
              <a:t>has </a:t>
            </a:r>
            <a:r>
              <a:rPr sz="2800" b="1" spc="-63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b="1" spc="-555" dirty="0">
                <a:solidFill>
                  <a:srgbClr val="FFFFFF"/>
                </a:solidFill>
                <a:latin typeface="Arial"/>
                <a:cs typeface="Arial"/>
              </a:rPr>
              <a:t>highly </a:t>
            </a:r>
            <a:r>
              <a:rPr sz="2800" b="1" spc="-605" dirty="0">
                <a:solidFill>
                  <a:srgbClr val="FFFFFF"/>
                </a:solidFill>
                <a:latin typeface="Arial"/>
                <a:cs typeface="Arial"/>
              </a:rPr>
              <a:t>ordered</a:t>
            </a:r>
            <a:r>
              <a:rPr sz="2800" b="1" spc="-5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spc="-670" dirty="0">
                <a:solidFill>
                  <a:srgbClr val="FFFFFF"/>
                </a:solidFill>
                <a:latin typeface="Arial"/>
                <a:cs typeface="Arial"/>
              </a:rPr>
              <a:t>3D</a:t>
            </a:r>
            <a:endParaRPr sz="2800">
              <a:latin typeface="Arial"/>
              <a:cs typeface="Arial"/>
            </a:endParaRPr>
          </a:p>
          <a:p>
            <a:pPr marL="12700" marR="2422525" algn="just">
              <a:lnSpc>
                <a:spcPct val="100000"/>
              </a:lnSpc>
            </a:pPr>
            <a:r>
              <a:rPr sz="2800" b="1" spc="-660" dirty="0">
                <a:solidFill>
                  <a:srgbClr val="FFFFFF"/>
                </a:solidFill>
                <a:latin typeface="Arial"/>
                <a:cs typeface="Arial"/>
              </a:rPr>
              <a:t>hydrogen </a:t>
            </a:r>
            <a:r>
              <a:rPr sz="2800" b="1" spc="-715" dirty="0">
                <a:solidFill>
                  <a:srgbClr val="FFFFFF"/>
                </a:solidFill>
                <a:latin typeface="Arial"/>
                <a:cs typeface="Arial"/>
              </a:rPr>
              <a:t>bonded </a:t>
            </a:r>
            <a:r>
              <a:rPr sz="2800" b="1" spc="-520" dirty="0">
                <a:solidFill>
                  <a:srgbClr val="FFFFFF"/>
                </a:solidFill>
                <a:latin typeface="Arial"/>
                <a:cs typeface="Arial"/>
              </a:rPr>
              <a:t>structure. </a:t>
            </a:r>
            <a:r>
              <a:rPr sz="2800" b="1" spc="-680" dirty="0">
                <a:solidFill>
                  <a:srgbClr val="FFFFFF"/>
                </a:solidFill>
                <a:latin typeface="Arial"/>
                <a:cs typeface="Arial"/>
              </a:rPr>
              <a:t>Each </a:t>
            </a:r>
            <a:r>
              <a:rPr sz="2800" b="1" spc="-715" dirty="0">
                <a:solidFill>
                  <a:srgbClr val="FFFFFF"/>
                </a:solidFill>
                <a:latin typeface="Arial"/>
                <a:cs typeface="Arial"/>
              </a:rPr>
              <a:t>oxygen </a:t>
            </a:r>
            <a:r>
              <a:rPr sz="2800" b="1" spc="-680" dirty="0">
                <a:solidFill>
                  <a:srgbClr val="FFFFFF"/>
                </a:solidFill>
                <a:latin typeface="Arial"/>
                <a:cs typeface="Arial"/>
              </a:rPr>
              <a:t>atom  </a:t>
            </a:r>
            <a:r>
              <a:rPr sz="2800" b="1" spc="-55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800" b="1" spc="-635" dirty="0">
                <a:solidFill>
                  <a:srgbClr val="FFFFFF"/>
                </a:solidFill>
                <a:latin typeface="Arial"/>
                <a:cs typeface="Arial"/>
              </a:rPr>
              <a:t>surrounded </a:t>
            </a:r>
            <a:r>
              <a:rPr sz="2800" b="1" spc="-500" dirty="0">
                <a:solidFill>
                  <a:srgbClr val="FFFFFF"/>
                </a:solidFill>
                <a:latin typeface="Arial"/>
                <a:cs typeface="Arial"/>
              </a:rPr>
              <a:t>tetrahedrally </a:t>
            </a:r>
            <a:r>
              <a:rPr sz="2800" b="1" spc="-665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800" b="1" spc="-515" dirty="0">
                <a:solidFill>
                  <a:srgbClr val="FFFFFF"/>
                </a:solidFill>
                <a:latin typeface="Arial"/>
                <a:cs typeface="Arial"/>
              </a:rPr>
              <a:t>four </a:t>
            </a:r>
            <a:r>
              <a:rPr sz="2800" b="1" spc="-565" dirty="0">
                <a:solidFill>
                  <a:srgbClr val="FFFFFF"/>
                </a:solidFill>
                <a:latin typeface="Arial"/>
                <a:cs typeface="Arial"/>
              </a:rPr>
              <a:t>other </a:t>
            </a:r>
            <a:r>
              <a:rPr sz="2800" b="1" spc="-515" dirty="0">
                <a:solidFill>
                  <a:srgbClr val="FFFFFF"/>
                </a:solidFill>
                <a:latin typeface="Arial"/>
                <a:cs typeface="Arial"/>
              </a:rPr>
              <a:t>four  </a:t>
            </a:r>
            <a:r>
              <a:rPr sz="2800" b="1" spc="-565" dirty="0">
                <a:solidFill>
                  <a:srgbClr val="FFFFFF"/>
                </a:solidFill>
                <a:latin typeface="Arial"/>
                <a:cs typeface="Arial"/>
              </a:rPr>
              <a:t>other </a:t>
            </a:r>
            <a:r>
              <a:rPr sz="2800" b="1" spc="-720" dirty="0">
                <a:solidFill>
                  <a:srgbClr val="FFFFFF"/>
                </a:solidFill>
                <a:latin typeface="Arial"/>
                <a:cs typeface="Arial"/>
              </a:rPr>
              <a:t>oxygen </a:t>
            </a:r>
            <a:r>
              <a:rPr sz="2800" b="1" spc="-715" dirty="0">
                <a:solidFill>
                  <a:srgbClr val="FFFFFF"/>
                </a:solidFill>
                <a:latin typeface="Arial"/>
                <a:cs typeface="Arial"/>
              </a:rPr>
              <a:t>atoms </a:t>
            </a:r>
            <a:r>
              <a:rPr sz="2800" b="1" spc="-480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800" b="1" spc="-63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800" b="1" spc="-615" dirty="0">
                <a:solidFill>
                  <a:srgbClr val="FFFFFF"/>
                </a:solidFill>
                <a:latin typeface="Arial"/>
                <a:cs typeface="Arial"/>
              </a:rPr>
              <a:t>distance </a:t>
            </a:r>
            <a:r>
              <a:rPr sz="2800" b="1" spc="-56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b="1" spc="-640" dirty="0">
                <a:solidFill>
                  <a:srgbClr val="FFFFFF"/>
                </a:solidFill>
                <a:latin typeface="Arial"/>
                <a:cs typeface="Arial"/>
              </a:rPr>
              <a:t>276 </a:t>
            </a:r>
            <a:r>
              <a:rPr sz="2800" b="1" spc="-819" dirty="0">
                <a:solidFill>
                  <a:srgbClr val="FFFFFF"/>
                </a:solidFill>
                <a:latin typeface="Arial"/>
                <a:cs typeface="Arial"/>
              </a:rPr>
              <a:t>pm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87476" y="327406"/>
            <a:ext cx="7435850" cy="6539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495" dirty="0">
                <a:solidFill>
                  <a:srgbClr val="FFFFFF"/>
                </a:solidFill>
                <a:latin typeface="Times New Roman"/>
                <a:cs typeface="Times New Roman"/>
              </a:rPr>
              <a:t>Chemical </a:t>
            </a:r>
            <a:r>
              <a:rPr sz="3200" b="1" spc="-445" dirty="0">
                <a:solidFill>
                  <a:srgbClr val="FFFFFF"/>
                </a:solidFill>
                <a:latin typeface="Times New Roman"/>
                <a:cs typeface="Times New Roman"/>
              </a:rPr>
              <a:t>Properties </a:t>
            </a:r>
            <a:r>
              <a:rPr sz="3200" b="1" spc="-4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b="1" spc="-6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spc="-470" dirty="0">
                <a:solidFill>
                  <a:srgbClr val="FFFFFF"/>
                </a:solidFill>
                <a:latin typeface="Times New Roman"/>
                <a:cs typeface="Times New Roman"/>
              </a:rPr>
              <a:t>water:-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  <a:spcBef>
                <a:spcPts val="45"/>
              </a:spcBef>
            </a:pPr>
            <a:r>
              <a:rPr sz="1800" b="1" spc="-440" dirty="0">
                <a:solidFill>
                  <a:srgbClr val="FFFFFF"/>
                </a:solidFill>
                <a:latin typeface="Times New Roman"/>
                <a:cs typeface="Times New Roman"/>
              </a:rPr>
              <a:t>AMPHOTERIC </a:t>
            </a:r>
            <a:r>
              <a:rPr sz="1800" b="1" spc="-370" dirty="0">
                <a:solidFill>
                  <a:srgbClr val="FFFFFF"/>
                </a:solidFill>
                <a:latin typeface="Times New Roman"/>
                <a:cs typeface="Times New Roman"/>
              </a:rPr>
              <a:t>NATURE:-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4045"/>
              </a:lnSpc>
            </a:pPr>
            <a:r>
              <a:rPr sz="3600" spc="-490" dirty="0">
                <a:solidFill>
                  <a:srgbClr val="FFFFFF"/>
                </a:solidFill>
                <a:latin typeface="Trebuchet MS"/>
                <a:cs typeface="Trebuchet MS"/>
              </a:rPr>
              <a:t>It </a:t>
            </a:r>
            <a:r>
              <a:rPr sz="3600" spc="-720" dirty="0">
                <a:solidFill>
                  <a:srgbClr val="FFFFFF"/>
                </a:solidFill>
                <a:latin typeface="Trebuchet MS"/>
                <a:cs typeface="Trebuchet MS"/>
              </a:rPr>
              <a:t>has </a:t>
            </a:r>
            <a:r>
              <a:rPr sz="3600" spc="-825" dirty="0">
                <a:solidFill>
                  <a:srgbClr val="FFFFFF"/>
                </a:solidFill>
                <a:latin typeface="Trebuchet MS"/>
                <a:cs typeface="Trebuchet MS"/>
              </a:rPr>
              <a:t>the </a:t>
            </a:r>
            <a:r>
              <a:rPr sz="3600" spc="-595" dirty="0">
                <a:solidFill>
                  <a:srgbClr val="FFFFFF"/>
                </a:solidFill>
                <a:latin typeface="Trebuchet MS"/>
                <a:cs typeface="Trebuchet MS"/>
              </a:rPr>
              <a:t>ability </a:t>
            </a:r>
            <a:r>
              <a:rPr sz="3600" spc="-760" dirty="0">
                <a:solidFill>
                  <a:srgbClr val="FFFFFF"/>
                </a:solidFill>
                <a:latin typeface="Trebuchet MS"/>
                <a:cs typeface="Trebuchet MS"/>
              </a:rPr>
              <a:t>to </a:t>
            </a:r>
            <a:r>
              <a:rPr sz="3600" spc="-780" dirty="0">
                <a:solidFill>
                  <a:srgbClr val="FFFFFF"/>
                </a:solidFill>
                <a:latin typeface="Trebuchet MS"/>
                <a:cs typeface="Trebuchet MS"/>
              </a:rPr>
              <a:t>act </a:t>
            </a:r>
            <a:r>
              <a:rPr sz="3600" spc="-685" dirty="0">
                <a:solidFill>
                  <a:srgbClr val="FFFFFF"/>
                </a:solidFill>
                <a:latin typeface="Trebuchet MS"/>
                <a:cs typeface="Trebuchet MS"/>
              </a:rPr>
              <a:t>as </a:t>
            </a:r>
            <a:r>
              <a:rPr sz="3600" spc="-810" dirty="0">
                <a:solidFill>
                  <a:srgbClr val="FFFFFF"/>
                </a:solidFill>
                <a:latin typeface="Trebuchet MS"/>
                <a:cs typeface="Trebuchet MS"/>
              </a:rPr>
              <a:t>an </a:t>
            </a:r>
            <a:r>
              <a:rPr sz="3600" spc="-690" dirty="0">
                <a:solidFill>
                  <a:srgbClr val="FFFFFF"/>
                </a:solidFill>
                <a:latin typeface="Trebuchet MS"/>
                <a:cs typeface="Trebuchet MS"/>
              </a:rPr>
              <a:t>acid </a:t>
            </a:r>
            <a:r>
              <a:rPr sz="3600" spc="-685" dirty="0">
                <a:solidFill>
                  <a:srgbClr val="FFFFFF"/>
                </a:solidFill>
                <a:latin typeface="Trebuchet MS"/>
                <a:cs typeface="Trebuchet MS"/>
              </a:rPr>
              <a:t>as </a:t>
            </a:r>
            <a:r>
              <a:rPr sz="3600" spc="-670" dirty="0">
                <a:solidFill>
                  <a:srgbClr val="FFFFFF"/>
                </a:solidFill>
                <a:latin typeface="Trebuchet MS"/>
                <a:cs typeface="Trebuchet MS"/>
              </a:rPr>
              <a:t>well </a:t>
            </a:r>
            <a:r>
              <a:rPr sz="3600" spc="-685" dirty="0">
                <a:solidFill>
                  <a:srgbClr val="FFFFFF"/>
                </a:solidFill>
                <a:latin typeface="Trebuchet MS"/>
                <a:cs typeface="Trebuchet MS"/>
              </a:rPr>
              <a:t>as</a:t>
            </a:r>
            <a:r>
              <a:rPr sz="3600" spc="-5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600" spc="-780" dirty="0">
                <a:solidFill>
                  <a:srgbClr val="FFFFFF"/>
                </a:solidFill>
                <a:latin typeface="Trebuchet MS"/>
                <a:cs typeface="Trebuchet MS"/>
              </a:rPr>
              <a:t>base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3600" spc="-625" dirty="0">
                <a:solidFill>
                  <a:srgbClr val="FFFFFF"/>
                </a:solidFill>
                <a:latin typeface="Trebuchet MS"/>
                <a:cs typeface="Trebuchet MS"/>
              </a:rPr>
              <a:t>.it </a:t>
            </a:r>
            <a:r>
              <a:rPr sz="3600" spc="-720" dirty="0">
                <a:solidFill>
                  <a:srgbClr val="FFFFFF"/>
                </a:solidFill>
                <a:latin typeface="Trebuchet MS"/>
                <a:cs typeface="Trebuchet MS"/>
              </a:rPr>
              <a:t>acts </a:t>
            </a:r>
            <a:r>
              <a:rPr sz="3600" spc="-685" dirty="0">
                <a:solidFill>
                  <a:srgbClr val="FFFFFF"/>
                </a:solidFill>
                <a:latin typeface="Trebuchet MS"/>
                <a:cs typeface="Trebuchet MS"/>
              </a:rPr>
              <a:t>as </a:t>
            </a:r>
            <a:r>
              <a:rPr sz="3600" spc="-810" dirty="0">
                <a:solidFill>
                  <a:srgbClr val="FFFFFF"/>
                </a:solidFill>
                <a:latin typeface="Trebuchet MS"/>
                <a:cs typeface="Trebuchet MS"/>
              </a:rPr>
              <a:t>an </a:t>
            </a:r>
            <a:r>
              <a:rPr sz="3600" spc="-690" dirty="0">
                <a:solidFill>
                  <a:srgbClr val="FFFFFF"/>
                </a:solidFill>
                <a:latin typeface="Trebuchet MS"/>
                <a:cs typeface="Trebuchet MS"/>
              </a:rPr>
              <a:t>acid </a:t>
            </a:r>
            <a:r>
              <a:rPr sz="3600" spc="-720" dirty="0">
                <a:solidFill>
                  <a:srgbClr val="FFFFFF"/>
                </a:solidFill>
                <a:latin typeface="Trebuchet MS"/>
                <a:cs typeface="Trebuchet MS"/>
              </a:rPr>
              <a:t>with </a:t>
            </a:r>
            <a:r>
              <a:rPr sz="3600" spc="-640" dirty="0">
                <a:solidFill>
                  <a:srgbClr val="FFFFFF"/>
                </a:solidFill>
                <a:latin typeface="Trebuchet MS"/>
                <a:cs typeface="Trebuchet MS"/>
              </a:rPr>
              <a:t>NH3 </a:t>
            </a:r>
            <a:r>
              <a:rPr sz="3600" spc="-815" dirty="0">
                <a:solidFill>
                  <a:srgbClr val="FFFFFF"/>
                </a:solidFill>
                <a:latin typeface="Trebuchet MS"/>
                <a:cs typeface="Trebuchet MS"/>
              </a:rPr>
              <a:t>and </a:t>
            </a:r>
            <a:r>
              <a:rPr sz="3600" spc="-685" dirty="0">
                <a:solidFill>
                  <a:srgbClr val="FFFFFF"/>
                </a:solidFill>
                <a:latin typeface="Trebuchet MS"/>
                <a:cs typeface="Trebuchet MS"/>
              </a:rPr>
              <a:t>as </a:t>
            </a:r>
            <a:r>
              <a:rPr sz="3600" spc="-84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3600" spc="-780" dirty="0">
                <a:solidFill>
                  <a:srgbClr val="FFFFFF"/>
                </a:solidFill>
                <a:latin typeface="Trebuchet MS"/>
                <a:cs typeface="Trebuchet MS"/>
              </a:rPr>
              <a:t>base </a:t>
            </a:r>
            <a:r>
              <a:rPr sz="3600" spc="-720" dirty="0">
                <a:solidFill>
                  <a:srgbClr val="FFFFFF"/>
                </a:solidFill>
                <a:latin typeface="Trebuchet MS"/>
                <a:cs typeface="Trebuchet MS"/>
              </a:rPr>
              <a:t>with</a:t>
            </a:r>
            <a:r>
              <a:rPr sz="3600" spc="-89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600" spc="-585" dirty="0">
                <a:solidFill>
                  <a:srgbClr val="FFFFFF"/>
                </a:solidFill>
                <a:latin typeface="Trebuchet MS"/>
                <a:cs typeface="Trebuchet MS"/>
              </a:rPr>
              <a:t>H2S</a:t>
            </a:r>
            <a:endParaRPr sz="3600">
              <a:latin typeface="Trebuchet MS"/>
              <a:cs typeface="Trebuchet MS"/>
            </a:endParaRPr>
          </a:p>
          <a:p>
            <a:pPr marL="12700" marR="2120900">
              <a:lnSpc>
                <a:spcPct val="100000"/>
              </a:lnSpc>
              <a:spcBef>
                <a:spcPts val="135"/>
              </a:spcBef>
            </a:pPr>
            <a:r>
              <a:rPr sz="3600" spc="-590" dirty="0">
                <a:solidFill>
                  <a:srgbClr val="FFFFFF"/>
                </a:solidFill>
                <a:latin typeface="Trebuchet MS"/>
                <a:cs typeface="Trebuchet MS"/>
              </a:rPr>
              <a:t>H2O(l) </a:t>
            </a:r>
            <a:r>
              <a:rPr sz="3600" spc="-620" dirty="0">
                <a:solidFill>
                  <a:srgbClr val="FFFFFF"/>
                </a:solidFill>
                <a:latin typeface="Trebuchet MS"/>
                <a:cs typeface="Trebuchet MS"/>
              </a:rPr>
              <a:t>+NH3(aq)</a:t>
            </a:r>
            <a:r>
              <a:rPr sz="3600" spc="-62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3600" spc="-620" dirty="0">
                <a:solidFill>
                  <a:srgbClr val="FFFFFF"/>
                </a:solidFill>
                <a:latin typeface="Trebuchet MS"/>
                <a:cs typeface="Trebuchet MS"/>
              </a:rPr>
              <a:t>OH-(aq) +NH4 </a:t>
            </a:r>
            <a:r>
              <a:rPr sz="3600" spc="-550" dirty="0">
                <a:solidFill>
                  <a:srgbClr val="FFFFFF"/>
                </a:solidFill>
                <a:latin typeface="Trebuchet MS"/>
                <a:cs typeface="Trebuchet MS"/>
              </a:rPr>
              <a:t>+ </a:t>
            </a:r>
            <a:r>
              <a:rPr sz="3600" spc="-685" dirty="0">
                <a:solidFill>
                  <a:srgbClr val="FFFFFF"/>
                </a:solidFill>
                <a:latin typeface="Trebuchet MS"/>
                <a:cs typeface="Trebuchet MS"/>
              </a:rPr>
              <a:t>(aq)  </a:t>
            </a:r>
            <a:r>
              <a:rPr sz="3600" spc="-590" dirty="0">
                <a:solidFill>
                  <a:srgbClr val="FFFFFF"/>
                </a:solidFill>
                <a:latin typeface="Trebuchet MS"/>
                <a:cs typeface="Trebuchet MS"/>
              </a:rPr>
              <a:t>H2O(l) </a:t>
            </a:r>
            <a:r>
              <a:rPr sz="3600" spc="-635" dirty="0">
                <a:solidFill>
                  <a:srgbClr val="FFFFFF"/>
                </a:solidFill>
                <a:latin typeface="Trebuchet MS"/>
                <a:cs typeface="Trebuchet MS"/>
              </a:rPr>
              <a:t>+H2S(aq) </a:t>
            </a:r>
            <a:r>
              <a:rPr sz="3600" spc="-59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3600" spc="-595" dirty="0">
                <a:solidFill>
                  <a:srgbClr val="FFFFFF"/>
                </a:solidFill>
                <a:latin typeface="Trebuchet MS"/>
                <a:cs typeface="Trebuchet MS"/>
              </a:rPr>
              <a:t>H3O+(aq) </a:t>
            </a:r>
            <a:r>
              <a:rPr sz="3600" spc="-535" dirty="0">
                <a:solidFill>
                  <a:srgbClr val="FFFFFF"/>
                </a:solidFill>
                <a:latin typeface="Trebuchet MS"/>
                <a:cs typeface="Trebuchet MS"/>
              </a:rPr>
              <a:t>+HS-</a:t>
            </a:r>
            <a:r>
              <a:rPr sz="3600" spc="-1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600" spc="-680" dirty="0">
                <a:solidFill>
                  <a:srgbClr val="FFFFFF"/>
                </a:solidFill>
                <a:latin typeface="Trebuchet MS"/>
                <a:cs typeface="Trebuchet MS"/>
              </a:rPr>
              <a:t>(aq)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ts val="2160"/>
              </a:lnSpc>
              <a:spcBef>
                <a:spcPts val="415"/>
              </a:spcBef>
            </a:pPr>
            <a:r>
              <a:rPr sz="2000" b="1" spc="-480" dirty="0">
                <a:solidFill>
                  <a:srgbClr val="FFFFFF"/>
                </a:solidFill>
                <a:latin typeface="Times New Roman"/>
                <a:cs typeface="Times New Roman"/>
              </a:rPr>
              <a:t>REDOX </a:t>
            </a:r>
            <a:r>
              <a:rPr sz="2000" b="1" spc="-465" dirty="0">
                <a:solidFill>
                  <a:srgbClr val="FFFFFF"/>
                </a:solidFill>
                <a:latin typeface="Times New Roman"/>
                <a:cs typeface="Times New Roman"/>
              </a:rPr>
              <a:t>REACTIONS </a:t>
            </a:r>
            <a:r>
              <a:rPr sz="2000" b="1" spc="-470" dirty="0">
                <a:solidFill>
                  <a:srgbClr val="FFFFFF"/>
                </a:solidFill>
                <a:latin typeface="Times New Roman"/>
                <a:cs typeface="Times New Roman"/>
              </a:rPr>
              <a:t>INVOLVING</a:t>
            </a:r>
            <a:r>
              <a:rPr sz="2000" b="1" spc="-45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spc="-455" dirty="0">
                <a:solidFill>
                  <a:srgbClr val="FFFFFF"/>
                </a:solidFill>
                <a:latin typeface="Times New Roman"/>
                <a:cs typeface="Times New Roman"/>
              </a:rPr>
              <a:t>WATER:-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3600"/>
              </a:lnSpc>
            </a:pPr>
            <a:r>
              <a:rPr sz="3200" spc="-120" dirty="0">
                <a:solidFill>
                  <a:srgbClr val="FFFFFF"/>
                </a:solidFill>
                <a:latin typeface="Trebuchet MS"/>
                <a:cs typeface="Trebuchet MS"/>
              </a:rPr>
              <a:t>* </a:t>
            </a:r>
            <a:r>
              <a:rPr sz="3200" spc="-705" dirty="0">
                <a:solidFill>
                  <a:srgbClr val="FFFFFF"/>
                </a:solidFill>
                <a:latin typeface="Trebuchet MS"/>
                <a:cs typeface="Trebuchet MS"/>
              </a:rPr>
              <a:t>Water </a:t>
            </a:r>
            <a:r>
              <a:rPr sz="3200" spc="-700" dirty="0">
                <a:solidFill>
                  <a:srgbClr val="FFFFFF"/>
                </a:solidFill>
                <a:latin typeface="Trebuchet MS"/>
                <a:cs typeface="Trebuchet MS"/>
              </a:rPr>
              <a:t>can </a:t>
            </a:r>
            <a:r>
              <a:rPr sz="3200" spc="-770" dirty="0">
                <a:solidFill>
                  <a:srgbClr val="FFFFFF"/>
                </a:solidFill>
                <a:latin typeface="Trebuchet MS"/>
                <a:cs typeface="Trebuchet MS"/>
              </a:rPr>
              <a:t>be </a:t>
            </a:r>
            <a:r>
              <a:rPr sz="3200" spc="-540" dirty="0">
                <a:solidFill>
                  <a:srgbClr val="FFFFFF"/>
                </a:solidFill>
                <a:latin typeface="Trebuchet MS"/>
                <a:cs typeface="Trebuchet MS"/>
              </a:rPr>
              <a:t>easily </a:t>
            </a:r>
            <a:r>
              <a:rPr sz="3200" spc="-710" dirty="0">
                <a:solidFill>
                  <a:srgbClr val="FFFFFF"/>
                </a:solidFill>
                <a:latin typeface="Trebuchet MS"/>
                <a:cs typeface="Trebuchet MS"/>
              </a:rPr>
              <a:t>reduced </a:t>
            </a:r>
            <a:r>
              <a:rPr sz="3200" spc="-675" dirty="0">
                <a:solidFill>
                  <a:srgbClr val="FFFFFF"/>
                </a:solidFill>
                <a:latin typeface="Trebuchet MS"/>
                <a:cs typeface="Trebuchet MS"/>
              </a:rPr>
              <a:t>to </a:t>
            </a:r>
            <a:r>
              <a:rPr sz="3200" spc="-595" dirty="0">
                <a:solidFill>
                  <a:srgbClr val="FFFFFF"/>
                </a:solidFill>
                <a:latin typeface="Trebuchet MS"/>
                <a:cs typeface="Trebuchet MS"/>
              </a:rPr>
              <a:t>H2 </a:t>
            </a:r>
            <a:r>
              <a:rPr sz="3200" spc="-630" dirty="0">
                <a:solidFill>
                  <a:srgbClr val="FFFFFF"/>
                </a:solidFill>
                <a:latin typeface="Trebuchet MS"/>
                <a:cs typeface="Trebuchet MS"/>
              </a:rPr>
              <a:t>by </a:t>
            </a:r>
            <a:r>
              <a:rPr sz="3200" spc="-530" dirty="0">
                <a:solidFill>
                  <a:srgbClr val="FFFFFF"/>
                </a:solidFill>
                <a:latin typeface="Trebuchet MS"/>
                <a:cs typeface="Trebuchet MS"/>
              </a:rPr>
              <a:t>highly </a:t>
            </a:r>
            <a:r>
              <a:rPr sz="3200" spc="-605" dirty="0">
                <a:solidFill>
                  <a:srgbClr val="FFFFFF"/>
                </a:solidFill>
                <a:latin typeface="Trebuchet MS"/>
                <a:cs typeface="Trebuchet MS"/>
              </a:rPr>
              <a:t>electropositive</a:t>
            </a:r>
            <a:r>
              <a:rPr sz="3200" spc="-50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685" dirty="0">
                <a:solidFill>
                  <a:srgbClr val="FFFFFF"/>
                </a:solidFill>
                <a:latin typeface="Trebuchet MS"/>
                <a:cs typeface="Trebuchet MS"/>
              </a:rPr>
              <a:t>metals</a:t>
            </a:r>
            <a:endParaRPr sz="3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200" spc="-540" dirty="0">
                <a:solidFill>
                  <a:srgbClr val="FFFFFF"/>
                </a:solidFill>
                <a:latin typeface="Trebuchet MS"/>
                <a:cs typeface="Trebuchet MS"/>
              </a:rPr>
              <a:t>2H2O(l) </a:t>
            </a:r>
            <a:r>
              <a:rPr sz="3200" spc="-545" dirty="0">
                <a:solidFill>
                  <a:srgbClr val="FFFFFF"/>
                </a:solidFill>
                <a:latin typeface="Trebuchet MS"/>
                <a:cs typeface="Trebuchet MS"/>
              </a:rPr>
              <a:t>+2Na(s) </a:t>
            </a:r>
            <a:r>
              <a:rPr sz="3200" spc="-55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3200" spc="-555" dirty="0">
                <a:solidFill>
                  <a:srgbClr val="FFFFFF"/>
                </a:solidFill>
                <a:latin typeface="Trebuchet MS"/>
                <a:cs typeface="Trebuchet MS"/>
              </a:rPr>
              <a:t>2NaOH(aq)</a:t>
            </a:r>
            <a:r>
              <a:rPr sz="3200" spc="-2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530" dirty="0">
                <a:solidFill>
                  <a:srgbClr val="FFFFFF"/>
                </a:solidFill>
                <a:latin typeface="Trebuchet MS"/>
                <a:cs typeface="Trebuchet MS"/>
              </a:rPr>
              <a:t>+H2(g)</a:t>
            </a:r>
            <a:endParaRPr sz="3200">
              <a:latin typeface="Trebuchet MS"/>
              <a:cs typeface="Trebuchet MS"/>
            </a:endParaRPr>
          </a:p>
          <a:p>
            <a:pPr marL="64135">
              <a:lnSpc>
                <a:spcPts val="2650"/>
              </a:lnSpc>
              <a:spcBef>
                <a:spcPts val="345"/>
              </a:spcBef>
            </a:pPr>
            <a:r>
              <a:rPr sz="2400" b="1" spc="-590" dirty="0">
                <a:solidFill>
                  <a:srgbClr val="FFFFFF"/>
                </a:solidFill>
                <a:latin typeface="Times New Roman"/>
                <a:cs typeface="Times New Roman"/>
              </a:rPr>
              <a:t>HYDROLYSIS </a:t>
            </a:r>
            <a:r>
              <a:rPr sz="2400" b="1" spc="-520" dirty="0">
                <a:solidFill>
                  <a:srgbClr val="FFFFFF"/>
                </a:solidFill>
                <a:latin typeface="Times New Roman"/>
                <a:cs typeface="Times New Roman"/>
              </a:rPr>
              <a:t>REACTION:-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3610"/>
              </a:lnSpc>
            </a:pPr>
            <a:r>
              <a:rPr sz="3200" spc="-515" dirty="0">
                <a:solidFill>
                  <a:srgbClr val="FFFFFF"/>
                </a:solidFill>
                <a:latin typeface="Trebuchet MS"/>
                <a:cs typeface="Trebuchet MS"/>
              </a:rPr>
              <a:t>*</a:t>
            </a:r>
            <a:r>
              <a:rPr sz="3200" spc="-515" dirty="0">
                <a:latin typeface="Trebuchet MS"/>
                <a:cs typeface="Trebuchet MS"/>
              </a:rPr>
              <a:t>Due </a:t>
            </a:r>
            <a:r>
              <a:rPr sz="3200" spc="-675" dirty="0">
                <a:latin typeface="Trebuchet MS"/>
                <a:cs typeface="Trebuchet MS"/>
              </a:rPr>
              <a:t>to </a:t>
            </a:r>
            <a:r>
              <a:rPr sz="3200" spc="-570" dirty="0">
                <a:latin typeface="Trebuchet MS"/>
                <a:cs typeface="Trebuchet MS"/>
              </a:rPr>
              <a:t>high </a:t>
            </a:r>
            <a:r>
              <a:rPr sz="3200" spc="-590" dirty="0">
                <a:latin typeface="Trebuchet MS"/>
                <a:cs typeface="Trebuchet MS"/>
              </a:rPr>
              <a:t>dielectric </a:t>
            </a:r>
            <a:r>
              <a:rPr sz="3200" spc="-660" dirty="0">
                <a:latin typeface="Trebuchet MS"/>
                <a:cs typeface="Trebuchet MS"/>
              </a:rPr>
              <a:t>constant, </a:t>
            </a:r>
            <a:r>
              <a:rPr sz="3200" spc="-509" dirty="0">
                <a:latin typeface="Trebuchet MS"/>
                <a:cs typeface="Trebuchet MS"/>
              </a:rPr>
              <a:t>it </a:t>
            </a:r>
            <a:r>
              <a:rPr sz="3200" spc="-640" dirty="0">
                <a:latin typeface="Trebuchet MS"/>
                <a:cs typeface="Trebuchet MS"/>
              </a:rPr>
              <a:t>has </a:t>
            </a:r>
            <a:r>
              <a:rPr sz="3200" spc="-745" dirty="0">
                <a:latin typeface="Trebuchet MS"/>
                <a:cs typeface="Trebuchet MS"/>
              </a:rPr>
              <a:t>a</a:t>
            </a:r>
            <a:r>
              <a:rPr sz="3200" spc="-665" dirty="0">
                <a:latin typeface="Trebuchet MS"/>
                <a:cs typeface="Trebuchet MS"/>
              </a:rPr>
              <a:t> </a:t>
            </a:r>
            <a:r>
              <a:rPr sz="3200" spc="-600" dirty="0">
                <a:latin typeface="Trebuchet MS"/>
                <a:cs typeface="Trebuchet MS"/>
              </a:rPr>
              <a:t>very</a:t>
            </a:r>
            <a:endParaRPr sz="3200">
              <a:latin typeface="Trebuchet MS"/>
              <a:cs typeface="Trebuchet MS"/>
            </a:endParaRPr>
          </a:p>
          <a:p>
            <a:pPr marL="12700" marR="698500">
              <a:lnSpc>
                <a:spcPts val="3960"/>
              </a:lnSpc>
              <a:spcBef>
                <a:spcPts val="30"/>
              </a:spcBef>
            </a:pPr>
            <a:r>
              <a:rPr sz="3200" spc="-600" dirty="0">
                <a:solidFill>
                  <a:srgbClr val="FFFFFF"/>
                </a:solidFill>
                <a:latin typeface="Trebuchet MS"/>
                <a:cs typeface="Trebuchet MS"/>
              </a:rPr>
              <a:t>strong </a:t>
            </a:r>
            <a:r>
              <a:rPr sz="3200" spc="-615" dirty="0">
                <a:solidFill>
                  <a:srgbClr val="FFFFFF"/>
                </a:solidFill>
                <a:latin typeface="Trebuchet MS"/>
                <a:cs typeface="Trebuchet MS"/>
              </a:rPr>
              <a:t>hydrating </a:t>
            </a:r>
            <a:r>
              <a:rPr sz="3200" spc="-705" dirty="0">
                <a:solidFill>
                  <a:srgbClr val="FFFFFF"/>
                </a:solidFill>
                <a:latin typeface="Trebuchet MS"/>
                <a:cs typeface="Trebuchet MS"/>
              </a:rPr>
              <a:t>tendency </a:t>
            </a:r>
            <a:r>
              <a:rPr sz="3200" spc="-555" dirty="0">
                <a:solidFill>
                  <a:srgbClr val="FFFFFF"/>
                </a:solidFill>
                <a:latin typeface="Trebuchet MS"/>
                <a:cs typeface="Trebuchet MS"/>
              </a:rPr>
              <a:t>.it </a:t>
            </a:r>
            <a:r>
              <a:rPr sz="3200" spc="-540" dirty="0">
                <a:solidFill>
                  <a:srgbClr val="FFFFFF"/>
                </a:solidFill>
                <a:latin typeface="Trebuchet MS"/>
                <a:cs typeface="Trebuchet MS"/>
              </a:rPr>
              <a:t>dissolves </a:t>
            </a:r>
            <a:r>
              <a:rPr sz="3200" spc="-750" dirty="0">
                <a:solidFill>
                  <a:srgbClr val="FFFFFF"/>
                </a:solidFill>
                <a:latin typeface="Trebuchet MS"/>
                <a:cs typeface="Trebuchet MS"/>
              </a:rPr>
              <a:t>many </a:t>
            </a:r>
            <a:r>
              <a:rPr sz="3200" spc="-535" dirty="0">
                <a:solidFill>
                  <a:srgbClr val="FFFFFF"/>
                </a:solidFill>
                <a:latin typeface="Trebuchet MS"/>
                <a:cs typeface="Trebuchet MS"/>
              </a:rPr>
              <a:t>ionic </a:t>
            </a:r>
            <a:r>
              <a:rPr sz="3200" spc="-700" dirty="0">
                <a:solidFill>
                  <a:srgbClr val="FFFFFF"/>
                </a:solidFill>
                <a:latin typeface="Trebuchet MS"/>
                <a:cs typeface="Trebuchet MS"/>
              </a:rPr>
              <a:t>compounds  </a:t>
            </a:r>
            <a:r>
              <a:rPr sz="3200" spc="-570" dirty="0">
                <a:solidFill>
                  <a:srgbClr val="FFFFFF"/>
                </a:solidFill>
                <a:latin typeface="Trebuchet MS"/>
                <a:cs typeface="Trebuchet MS"/>
              </a:rPr>
              <a:t>P4O10(s) </a:t>
            </a:r>
            <a:r>
              <a:rPr sz="3200" spc="-535" dirty="0">
                <a:solidFill>
                  <a:srgbClr val="FFFFFF"/>
                </a:solidFill>
                <a:latin typeface="Trebuchet MS"/>
                <a:cs typeface="Trebuchet MS"/>
              </a:rPr>
              <a:t>+6H20(l)</a:t>
            </a:r>
            <a:r>
              <a:rPr sz="3200" spc="-2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560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3200" spc="-560" dirty="0">
                <a:solidFill>
                  <a:srgbClr val="FFFFFF"/>
                </a:solidFill>
                <a:latin typeface="Trebuchet MS"/>
                <a:cs typeface="Trebuchet MS"/>
              </a:rPr>
              <a:t>4H3PO4(aq)</a:t>
            </a:r>
            <a:endParaRPr sz="3200">
              <a:latin typeface="Trebuchet MS"/>
              <a:cs typeface="Trebuchet MS"/>
            </a:endParaRPr>
          </a:p>
          <a:p>
            <a:pPr marL="12700">
              <a:lnSpc>
                <a:spcPts val="3690"/>
              </a:lnSpc>
            </a:pPr>
            <a:r>
              <a:rPr sz="3200" spc="-440" dirty="0">
                <a:solidFill>
                  <a:srgbClr val="FFFFFF"/>
                </a:solidFill>
                <a:latin typeface="Trebuchet MS"/>
                <a:cs typeface="Trebuchet MS"/>
              </a:rPr>
              <a:t>SiCl4(l) </a:t>
            </a:r>
            <a:r>
              <a:rPr sz="3200" spc="-535" dirty="0">
                <a:solidFill>
                  <a:srgbClr val="FFFFFF"/>
                </a:solidFill>
                <a:latin typeface="Trebuchet MS"/>
                <a:cs typeface="Trebuchet MS"/>
              </a:rPr>
              <a:t>+2H2O(l) </a:t>
            </a:r>
            <a:r>
              <a:rPr sz="3200" spc="-42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3200" spc="-425" dirty="0">
                <a:solidFill>
                  <a:srgbClr val="FFFFFF"/>
                </a:solidFill>
                <a:latin typeface="Trebuchet MS"/>
                <a:cs typeface="Trebuchet MS"/>
              </a:rPr>
              <a:t>SiO2(s) </a:t>
            </a:r>
            <a:r>
              <a:rPr sz="3200" spc="-484" dirty="0">
                <a:solidFill>
                  <a:srgbClr val="FFFFFF"/>
                </a:solidFill>
                <a:latin typeface="Trebuchet MS"/>
                <a:cs typeface="Trebuchet MS"/>
              </a:rPr>
              <a:t>+</a:t>
            </a:r>
            <a:r>
              <a:rPr sz="3200" spc="-3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565" dirty="0">
                <a:solidFill>
                  <a:srgbClr val="FFFFFF"/>
                </a:solidFill>
                <a:latin typeface="Trebuchet MS"/>
                <a:cs typeface="Trebuchet MS"/>
              </a:rPr>
              <a:t>4HCl(aq)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556006"/>
            <a:ext cx="7043420" cy="3384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3620"/>
              </a:lnSpc>
              <a:spcBef>
                <a:spcPts val="105"/>
              </a:spcBef>
            </a:pPr>
            <a:r>
              <a:rPr sz="3200" b="1" spc="-785" dirty="0">
                <a:solidFill>
                  <a:srgbClr val="D9D9D9"/>
                </a:solidFill>
                <a:latin typeface="Times New Roman"/>
                <a:cs typeface="Times New Roman"/>
              </a:rPr>
              <a:t>HYDRATES</a:t>
            </a:r>
            <a:r>
              <a:rPr sz="3200" b="1" spc="-78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3200" b="1" spc="-710" dirty="0">
                <a:solidFill>
                  <a:srgbClr val="D9D9D9"/>
                </a:solidFill>
                <a:latin typeface="Times New Roman"/>
                <a:cs typeface="Times New Roman"/>
              </a:rPr>
              <a:t>FORMATION:-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ts val="3620"/>
              </a:lnSpc>
            </a:pPr>
            <a:r>
              <a:rPr sz="3200" b="1" spc="-745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3200" b="1" spc="-66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3200" b="1" spc="-830" dirty="0">
                <a:solidFill>
                  <a:srgbClr val="FFFFFF"/>
                </a:solidFill>
                <a:latin typeface="Arial"/>
                <a:cs typeface="Arial"/>
              </a:rPr>
              <a:t>aqueous </a:t>
            </a:r>
            <a:r>
              <a:rPr sz="3200" b="1" spc="-695" dirty="0">
                <a:solidFill>
                  <a:srgbClr val="1E1C11"/>
                </a:solidFill>
                <a:latin typeface="Arial"/>
                <a:cs typeface="Arial"/>
              </a:rPr>
              <a:t>solutions </a:t>
            </a:r>
            <a:r>
              <a:rPr sz="3200" b="1" spc="-830" dirty="0">
                <a:solidFill>
                  <a:srgbClr val="1E1C11"/>
                </a:solidFill>
                <a:latin typeface="Arial"/>
                <a:cs typeface="Arial"/>
              </a:rPr>
              <a:t>many </a:t>
            </a:r>
            <a:r>
              <a:rPr sz="3200" b="1" spc="-660" dirty="0">
                <a:solidFill>
                  <a:srgbClr val="1E1C11"/>
                </a:solidFill>
                <a:latin typeface="Arial"/>
                <a:cs typeface="Arial"/>
              </a:rPr>
              <a:t>salts </a:t>
            </a:r>
            <a:r>
              <a:rPr sz="3200" b="1" spc="-785" dirty="0">
                <a:solidFill>
                  <a:srgbClr val="1E1C11"/>
                </a:solidFill>
                <a:latin typeface="Arial"/>
                <a:cs typeface="Arial"/>
              </a:rPr>
              <a:t>can</a:t>
            </a:r>
            <a:r>
              <a:rPr sz="3200" b="1" spc="-760" dirty="0">
                <a:solidFill>
                  <a:srgbClr val="1E1C11"/>
                </a:solidFill>
                <a:latin typeface="Arial"/>
                <a:cs typeface="Arial"/>
              </a:rPr>
              <a:t> </a:t>
            </a:r>
            <a:r>
              <a:rPr sz="3200" b="1" spc="-815" dirty="0">
                <a:solidFill>
                  <a:srgbClr val="1E1C11"/>
                </a:solidFill>
                <a:latin typeface="Arial"/>
                <a:cs typeface="Arial"/>
              </a:rPr>
              <a:t>be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200" b="1" spc="-595" dirty="0">
                <a:latin typeface="Arial"/>
                <a:cs typeface="Arial"/>
              </a:rPr>
              <a:t>crystallized  </a:t>
            </a:r>
            <a:r>
              <a:rPr sz="3200" b="1" spc="-844" dirty="0">
                <a:latin typeface="Arial"/>
                <a:cs typeface="Arial"/>
              </a:rPr>
              <a:t>as            </a:t>
            </a:r>
            <a:r>
              <a:rPr sz="3200" b="1" spc="-670" dirty="0">
                <a:solidFill>
                  <a:srgbClr val="FFFFFF"/>
                </a:solidFill>
                <a:latin typeface="Arial"/>
                <a:cs typeface="Arial"/>
              </a:rPr>
              <a:t>hydrated   </a:t>
            </a:r>
            <a:r>
              <a:rPr sz="3200" b="1" spc="-610" dirty="0">
                <a:solidFill>
                  <a:srgbClr val="FFFFFF"/>
                </a:solidFill>
                <a:latin typeface="Arial"/>
                <a:cs typeface="Arial"/>
              </a:rPr>
              <a:t>salts.  </a:t>
            </a:r>
            <a:r>
              <a:rPr sz="3200" b="1" spc="-215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3200" b="1" spc="-635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3200" b="1" spc="-555" dirty="0">
                <a:solidFill>
                  <a:srgbClr val="FFFFFF"/>
                </a:solidFill>
                <a:latin typeface="Arial"/>
                <a:cs typeface="Arial"/>
              </a:rPr>
              <a:t>diffe</a:t>
            </a:r>
            <a:r>
              <a:rPr sz="3200" b="1" spc="-555" dirty="0">
                <a:latin typeface="Arial"/>
                <a:cs typeface="Arial"/>
              </a:rPr>
              <a:t>rent</a:t>
            </a:r>
            <a:r>
              <a:rPr sz="3200" b="1" spc="-720" dirty="0">
                <a:latin typeface="Arial"/>
                <a:cs typeface="Arial"/>
              </a:rPr>
              <a:t> </a:t>
            </a:r>
            <a:r>
              <a:rPr sz="3200" b="1" spc="-670" dirty="0">
                <a:latin typeface="Arial"/>
                <a:cs typeface="Arial"/>
              </a:rPr>
              <a:t>types.</a:t>
            </a:r>
            <a:endParaRPr sz="3200">
              <a:latin typeface="Arial"/>
              <a:cs typeface="Arial"/>
            </a:endParaRPr>
          </a:p>
          <a:p>
            <a:pPr marL="393065" indent="-381000">
              <a:lnSpc>
                <a:spcPct val="100000"/>
              </a:lnSpc>
              <a:buAutoNum type="arabicParenBoth"/>
              <a:tabLst>
                <a:tab pos="393700" algn="l"/>
              </a:tabLst>
            </a:pPr>
            <a:r>
              <a:rPr sz="3200" b="1" spc="-685" dirty="0">
                <a:solidFill>
                  <a:srgbClr val="FFFFFF"/>
                </a:solidFill>
                <a:latin typeface="Arial"/>
                <a:cs typeface="Arial"/>
              </a:rPr>
              <a:t>Coordinated   </a:t>
            </a:r>
            <a:r>
              <a:rPr sz="3200" b="1" spc="-640" dirty="0">
                <a:solidFill>
                  <a:srgbClr val="FFFFFF"/>
                </a:solidFill>
                <a:latin typeface="Arial"/>
                <a:cs typeface="Arial"/>
              </a:rPr>
              <a:t>water  </a:t>
            </a:r>
            <a:r>
              <a:rPr sz="3200" b="1" spc="-565" dirty="0">
                <a:solidFill>
                  <a:srgbClr val="FFFFFF"/>
                </a:solidFill>
                <a:latin typeface="Arial"/>
                <a:cs typeface="Arial"/>
              </a:rPr>
              <a:t>e.g.,  </a:t>
            </a:r>
            <a:r>
              <a:rPr sz="3200" b="1" spc="-575" dirty="0">
                <a:solidFill>
                  <a:srgbClr val="FFFFFF"/>
                </a:solidFill>
                <a:latin typeface="Arial"/>
                <a:cs typeface="Arial"/>
              </a:rPr>
              <a:t>[Cr(H2O)6]3+</a:t>
            </a:r>
            <a:r>
              <a:rPr sz="3200" b="1" spc="-6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550" dirty="0">
                <a:latin typeface="Arial"/>
                <a:cs typeface="Arial"/>
              </a:rPr>
              <a:t>3Cl-</a:t>
            </a:r>
            <a:endParaRPr sz="3200">
              <a:latin typeface="Arial"/>
              <a:cs typeface="Arial"/>
            </a:endParaRPr>
          </a:p>
          <a:p>
            <a:pPr marL="393065" indent="-381000">
              <a:lnSpc>
                <a:spcPct val="100000"/>
              </a:lnSpc>
              <a:buAutoNum type="arabicParenBoth"/>
              <a:tabLst>
                <a:tab pos="393700" algn="l"/>
              </a:tabLst>
            </a:pPr>
            <a:r>
              <a:rPr sz="3200" b="1" spc="-475" dirty="0">
                <a:solidFill>
                  <a:srgbClr val="FFFFFF"/>
                </a:solidFill>
                <a:latin typeface="Arial"/>
                <a:cs typeface="Arial"/>
              </a:rPr>
              <a:t>Interstitial </a:t>
            </a:r>
            <a:r>
              <a:rPr sz="3200" b="1" spc="-640" dirty="0">
                <a:solidFill>
                  <a:srgbClr val="FFFFFF"/>
                </a:solidFill>
                <a:latin typeface="Arial"/>
                <a:cs typeface="Arial"/>
              </a:rPr>
              <a:t>water</a:t>
            </a:r>
            <a:r>
              <a:rPr sz="3200" b="1" spc="-5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645" dirty="0">
                <a:solidFill>
                  <a:srgbClr val="FFFFFF"/>
                </a:solidFill>
                <a:latin typeface="Arial"/>
                <a:cs typeface="Arial"/>
              </a:rPr>
              <a:t>e.g.,BaCl2.2H2O</a:t>
            </a:r>
            <a:endParaRPr sz="3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buAutoNum type="arabicParenBoth"/>
              <a:tabLst>
                <a:tab pos="393700" algn="l"/>
              </a:tabLst>
            </a:pPr>
            <a:r>
              <a:rPr sz="3200" b="1" spc="-755" dirty="0">
                <a:solidFill>
                  <a:srgbClr val="FFFFFF"/>
                </a:solidFill>
                <a:latin typeface="Arial"/>
                <a:cs typeface="Arial"/>
              </a:rPr>
              <a:t>hydrogen-bonded </a:t>
            </a:r>
            <a:r>
              <a:rPr sz="3200" b="1" spc="-640" dirty="0">
                <a:solidFill>
                  <a:srgbClr val="FFFFFF"/>
                </a:solidFill>
                <a:latin typeface="Arial"/>
                <a:cs typeface="Arial"/>
              </a:rPr>
              <a:t>water </a:t>
            </a:r>
            <a:r>
              <a:rPr sz="3200" b="1" spc="-615" dirty="0">
                <a:solidFill>
                  <a:srgbClr val="FFFFFF"/>
                </a:solidFill>
                <a:latin typeface="Arial"/>
                <a:cs typeface="Arial"/>
              </a:rPr>
              <a:t>e.g. [Cu(H2O)4]2+ </a:t>
            </a:r>
            <a:r>
              <a:rPr sz="3200" b="1" spc="-735" dirty="0">
                <a:solidFill>
                  <a:srgbClr val="FFFFFF"/>
                </a:solidFill>
                <a:latin typeface="Arial"/>
                <a:cs typeface="Arial"/>
              </a:rPr>
              <a:t>4SO2- </a:t>
            </a:r>
            <a:r>
              <a:rPr sz="3200" b="1" spc="-620" dirty="0">
                <a:solidFill>
                  <a:srgbClr val="FFFFFF"/>
                </a:solidFill>
                <a:latin typeface="Arial"/>
                <a:cs typeface="Arial"/>
              </a:rPr>
              <a:t>.H2Oin  </a:t>
            </a:r>
            <a:r>
              <a:rPr sz="3200" b="1" spc="-745" dirty="0">
                <a:solidFill>
                  <a:srgbClr val="FFFFFF"/>
                </a:solidFill>
                <a:latin typeface="Arial"/>
                <a:cs typeface="Arial"/>
              </a:rPr>
              <a:t>CuSO4.5H2O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69644" y="3674745"/>
            <a:ext cx="612013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sz="4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35608" y="292608"/>
            <a:ext cx="5498592" cy="31363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32" y="0"/>
            <a:ext cx="9116567" cy="68442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6476" y="171957"/>
            <a:ext cx="648398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55" dirty="0">
                <a:solidFill>
                  <a:srgbClr val="DDD9C3"/>
                </a:solidFill>
                <a:latin typeface="Times New Roman"/>
                <a:cs typeface="Times New Roman"/>
              </a:rPr>
              <a:t>Position of </a:t>
            </a:r>
            <a:r>
              <a:rPr sz="4400" b="1" spc="-690" dirty="0">
                <a:solidFill>
                  <a:srgbClr val="DDD9C3"/>
                </a:solidFill>
                <a:latin typeface="Times New Roman"/>
                <a:cs typeface="Times New Roman"/>
              </a:rPr>
              <a:t>Hydrogen </a:t>
            </a:r>
            <a:r>
              <a:rPr sz="4400" b="1" spc="-470" dirty="0">
                <a:solidFill>
                  <a:srgbClr val="DDD9C3"/>
                </a:solidFill>
                <a:latin typeface="Times New Roman"/>
                <a:cs typeface="Times New Roman"/>
              </a:rPr>
              <a:t>in </a:t>
            </a:r>
            <a:r>
              <a:rPr sz="4400" b="1" spc="-615" dirty="0">
                <a:solidFill>
                  <a:srgbClr val="DDD9C3"/>
                </a:solidFill>
                <a:latin typeface="Times New Roman"/>
                <a:cs typeface="Times New Roman"/>
              </a:rPr>
              <a:t>Periodic</a:t>
            </a:r>
            <a:r>
              <a:rPr sz="4400" b="1" spc="-254" dirty="0">
                <a:solidFill>
                  <a:srgbClr val="DDD9C3"/>
                </a:solidFill>
                <a:latin typeface="Times New Roman"/>
                <a:cs typeface="Times New Roman"/>
              </a:rPr>
              <a:t> </a:t>
            </a:r>
            <a:r>
              <a:rPr sz="4400" b="1" spc="-700" dirty="0">
                <a:solidFill>
                  <a:srgbClr val="DDD9C3"/>
                </a:solidFill>
                <a:latin typeface="Times New Roman"/>
                <a:cs typeface="Times New Roman"/>
              </a:rPr>
              <a:t>Table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6476" y="755650"/>
            <a:ext cx="873506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880" dirty="0">
                <a:solidFill>
                  <a:srgbClr val="DDD9C3"/>
                </a:solidFill>
                <a:latin typeface="Arial"/>
                <a:cs typeface="Arial"/>
              </a:rPr>
              <a:t>*Lightest </a:t>
            </a:r>
            <a:r>
              <a:rPr sz="4800" spc="-1085" dirty="0">
                <a:solidFill>
                  <a:srgbClr val="DDD9C3"/>
                </a:solidFill>
                <a:latin typeface="Arial"/>
                <a:cs typeface="Arial"/>
              </a:rPr>
              <a:t>element </a:t>
            </a:r>
            <a:r>
              <a:rPr sz="4800" spc="-1215" dirty="0">
                <a:solidFill>
                  <a:srgbClr val="DDD9C3"/>
                </a:solidFill>
                <a:latin typeface="Arial"/>
                <a:cs typeface="Arial"/>
              </a:rPr>
              <a:t>known </a:t>
            </a:r>
            <a:r>
              <a:rPr sz="4800" spc="-1060" dirty="0">
                <a:solidFill>
                  <a:srgbClr val="DDD9C3"/>
                </a:solidFill>
                <a:latin typeface="Arial"/>
                <a:cs typeface="Arial"/>
              </a:rPr>
              <a:t>having atomic </a:t>
            </a:r>
            <a:r>
              <a:rPr sz="4800" spc="-1150" dirty="0">
                <a:solidFill>
                  <a:srgbClr val="DDD9C3"/>
                </a:solidFill>
                <a:latin typeface="Arial"/>
                <a:cs typeface="Arial"/>
              </a:rPr>
              <a:t>number</a:t>
            </a:r>
            <a:r>
              <a:rPr sz="4800" spc="-1060" dirty="0">
                <a:solidFill>
                  <a:srgbClr val="DDD9C3"/>
                </a:solidFill>
                <a:latin typeface="Arial"/>
                <a:cs typeface="Arial"/>
              </a:rPr>
              <a:t> </a:t>
            </a:r>
            <a:r>
              <a:rPr sz="4800" spc="-819" dirty="0">
                <a:solidFill>
                  <a:srgbClr val="DDD9C3"/>
                </a:solidFill>
                <a:latin typeface="Arial"/>
                <a:cs typeface="Arial"/>
              </a:rPr>
              <a:t>1.</a:t>
            </a:r>
            <a:endParaRPr sz="4800">
              <a:latin typeface="Arial"/>
              <a:cs typeface="Arial"/>
            </a:endParaRPr>
          </a:p>
          <a:p>
            <a:pPr marL="113030">
              <a:lnSpc>
                <a:spcPct val="100000"/>
              </a:lnSpc>
            </a:pPr>
            <a:r>
              <a:rPr sz="4800" spc="-285" dirty="0">
                <a:solidFill>
                  <a:srgbClr val="DDD9C3"/>
                </a:solidFill>
                <a:latin typeface="Arial"/>
                <a:cs typeface="Arial"/>
              </a:rPr>
              <a:t>*</a:t>
            </a:r>
            <a:r>
              <a:rPr sz="4800" spc="-550" dirty="0">
                <a:solidFill>
                  <a:srgbClr val="DDD9C3"/>
                </a:solidFill>
                <a:latin typeface="Arial"/>
                <a:cs typeface="Arial"/>
              </a:rPr>
              <a:t> </a:t>
            </a:r>
            <a:r>
              <a:rPr sz="4800" spc="-1065" dirty="0">
                <a:solidFill>
                  <a:srgbClr val="DDD9C3"/>
                </a:solidFill>
                <a:latin typeface="Arial"/>
                <a:cs typeface="Arial"/>
              </a:rPr>
              <a:t>Dihydrogen</a:t>
            </a:r>
            <a:endParaRPr sz="4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476" y="2219071"/>
            <a:ext cx="895858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0330">
              <a:lnSpc>
                <a:spcPct val="100000"/>
              </a:lnSpc>
              <a:spcBef>
                <a:spcPts val="100"/>
              </a:spcBef>
            </a:pPr>
            <a:r>
              <a:rPr sz="4800" b="1" spc="-315" dirty="0">
                <a:solidFill>
                  <a:srgbClr val="DDD9C3"/>
                </a:solidFill>
                <a:latin typeface="Arial"/>
                <a:cs typeface="Arial"/>
              </a:rPr>
              <a:t>*It </a:t>
            </a:r>
            <a:r>
              <a:rPr sz="4800" b="1" spc="-1155" dirty="0">
                <a:solidFill>
                  <a:srgbClr val="DDD9C3"/>
                </a:solidFill>
                <a:latin typeface="Arial"/>
                <a:cs typeface="Arial"/>
              </a:rPr>
              <a:t>resembles </a:t>
            </a:r>
            <a:r>
              <a:rPr sz="4800" b="1" spc="-1065" dirty="0">
                <a:solidFill>
                  <a:srgbClr val="DDD9C3"/>
                </a:solidFill>
                <a:latin typeface="Arial"/>
                <a:cs typeface="Arial"/>
              </a:rPr>
              <a:t>both </a:t>
            </a:r>
            <a:r>
              <a:rPr sz="4800" b="1" spc="-745" dirty="0">
                <a:solidFill>
                  <a:srgbClr val="DDD9C3"/>
                </a:solidFill>
                <a:latin typeface="Arial"/>
                <a:cs typeface="Arial"/>
              </a:rPr>
              <a:t>alkali </a:t>
            </a:r>
            <a:r>
              <a:rPr sz="4800" b="1" spc="-1070" dirty="0">
                <a:solidFill>
                  <a:srgbClr val="DDD9C3"/>
                </a:solidFill>
                <a:latin typeface="Arial"/>
                <a:cs typeface="Arial"/>
              </a:rPr>
              <a:t>metals </a:t>
            </a:r>
            <a:r>
              <a:rPr sz="4800" b="1" spc="-1145" dirty="0">
                <a:solidFill>
                  <a:srgbClr val="DDD9C3"/>
                </a:solidFill>
                <a:latin typeface="Arial"/>
                <a:cs typeface="Arial"/>
              </a:rPr>
              <a:t>and </a:t>
            </a:r>
            <a:r>
              <a:rPr sz="4800" b="1" spc="-1165" dirty="0">
                <a:solidFill>
                  <a:srgbClr val="DDD9C3"/>
                </a:solidFill>
                <a:latin typeface="Arial"/>
                <a:cs typeface="Arial"/>
              </a:rPr>
              <a:t>halogens </a:t>
            </a:r>
            <a:r>
              <a:rPr sz="4800" b="1" spc="-1150" dirty="0">
                <a:solidFill>
                  <a:srgbClr val="DDD9C3"/>
                </a:solidFill>
                <a:latin typeface="Arial"/>
                <a:cs typeface="Arial"/>
              </a:rPr>
              <a:t>and  </a:t>
            </a:r>
            <a:r>
              <a:rPr sz="4800" b="1" spc="-890" dirty="0">
                <a:solidFill>
                  <a:srgbClr val="DDD9C3"/>
                </a:solidFill>
                <a:latin typeface="Arial"/>
                <a:cs typeface="Arial"/>
              </a:rPr>
              <a:t>therefore, </a:t>
            </a:r>
            <a:r>
              <a:rPr sz="4800" b="1" spc="-815" dirty="0">
                <a:solidFill>
                  <a:srgbClr val="DDD9C3"/>
                </a:solidFill>
                <a:latin typeface="Arial"/>
                <a:cs typeface="Arial"/>
              </a:rPr>
              <a:t>its </a:t>
            </a:r>
            <a:r>
              <a:rPr sz="4800" b="1" spc="-994" dirty="0">
                <a:solidFill>
                  <a:srgbClr val="DDD9C3"/>
                </a:solidFill>
                <a:latin typeface="Arial"/>
                <a:cs typeface="Arial"/>
              </a:rPr>
              <a:t>position </a:t>
            </a:r>
            <a:r>
              <a:rPr sz="4800" b="1" spc="-950" dirty="0">
                <a:solidFill>
                  <a:srgbClr val="DDD9C3"/>
                </a:solidFill>
                <a:latin typeface="Arial"/>
                <a:cs typeface="Arial"/>
              </a:rPr>
              <a:t>is</a:t>
            </a:r>
            <a:r>
              <a:rPr sz="4800" b="1" spc="-785" dirty="0">
                <a:solidFill>
                  <a:srgbClr val="DDD9C3"/>
                </a:solidFill>
                <a:latin typeface="Arial"/>
                <a:cs typeface="Arial"/>
              </a:rPr>
              <a:t> </a:t>
            </a:r>
            <a:r>
              <a:rPr sz="4800" b="1" spc="-1130" dirty="0">
                <a:solidFill>
                  <a:srgbClr val="DDD9C3"/>
                </a:solidFill>
                <a:latin typeface="Arial"/>
                <a:cs typeface="Arial"/>
              </a:rPr>
              <a:t>anomalous.</a:t>
            </a:r>
            <a:endParaRPr sz="4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4800" b="1" spc="-285" dirty="0">
                <a:solidFill>
                  <a:srgbClr val="DDD9C3"/>
                </a:solidFill>
                <a:latin typeface="Arial"/>
                <a:cs typeface="Arial"/>
              </a:rPr>
              <a:t>* </a:t>
            </a:r>
            <a:r>
              <a:rPr sz="4800" b="1" spc="-640" dirty="0">
                <a:solidFill>
                  <a:srgbClr val="DDD9C3"/>
                </a:solidFill>
                <a:latin typeface="Arial"/>
                <a:cs typeface="Arial"/>
              </a:rPr>
              <a:t>In </a:t>
            </a:r>
            <a:r>
              <a:rPr sz="4800" b="1" spc="-1175" dirty="0">
                <a:solidFill>
                  <a:srgbClr val="DDD9C3"/>
                </a:solidFill>
                <a:latin typeface="Arial"/>
                <a:cs typeface="Arial"/>
              </a:rPr>
              <a:t>modern </a:t>
            </a:r>
            <a:r>
              <a:rPr sz="4800" b="1" spc="-955" dirty="0">
                <a:solidFill>
                  <a:srgbClr val="DDD9C3"/>
                </a:solidFill>
                <a:latin typeface="Arial"/>
                <a:cs typeface="Arial"/>
              </a:rPr>
              <a:t>periodic </a:t>
            </a:r>
            <a:r>
              <a:rPr sz="4800" b="1" spc="-905" dirty="0">
                <a:solidFill>
                  <a:srgbClr val="DDD9C3"/>
                </a:solidFill>
                <a:latin typeface="Arial"/>
                <a:cs typeface="Arial"/>
              </a:rPr>
              <a:t>table </a:t>
            </a:r>
            <a:r>
              <a:rPr sz="4800" b="1" spc="-505" dirty="0">
                <a:solidFill>
                  <a:srgbClr val="DDD9C3"/>
                </a:solidFill>
                <a:latin typeface="Arial"/>
                <a:cs typeface="Arial"/>
              </a:rPr>
              <a:t>it </a:t>
            </a:r>
            <a:r>
              <a:rPr sz="4800" b="1" spc="-950" dirty="0">
                <a:solidFill>
                  <a:srgbClr val="DDD9C3"/>
                </a:solidFill>
                <a:latin typeface="Arial"/>
                <a:cs typeface="Arial"/>
              </a:rPr>
              <a:t>is </a:t>
            </a:r>
            <a:r>
              <a:rPr sz="4800" b="1" spc="-1025" dirty="0">
                <a:solidFill>
                  <a:srgbClr val="DDD9C3"/>
                </a:solidFill>
                <a:latin typeface="Arial"/>
                <a:cs typeface="Arial"/>
              </a:rPr>
              <a:t>located</a:t>
            </a:r>
            <a:r>
              <a:rPr sz="4800" b="1" spc="-760" dirty="0">
                <a:solidFill>
                  <a:srgbClr val="DDD9C3"/>
                </a:solidFill>
                <a:latin typeface="Arial"/>
                <a:cs typeface="Arial"/>
              </a:rPr>
              <a:t> </a:t>
            </a:r>
            <a:r>
              <a:rPr sz="4800" b="1" spc="-985" dirty="0">
                <a:solidFill>
                  <a:srgbClr val="DDD9C3"/>
                </a:solidFill>
                <a:latin typeface="Arial"/>
                <a:cs typeface="Arial"/>
              </a:rPr>
              <a:t>separately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4939" y="632205"/>
            <a:ext cx="49212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35" dirty="0">
                <a:solidFill>
                  <a:srgbClr val="006FC0"/>
                </a:solidFill>
              </a:rPr>
              <a:t>R</a:t>
            </a:r>
            <a:r>
              <a:rPr sz="4000" spc="-509" dirty="0">
                <a:solidFill>
                  <a:srgbClr val="006FC0"/>
                </a:solidFill>
              </a:rPr>
              <a:t>e</a:t>
            </a:r>
            <a:r>
              <a:rPr sz="4000" spc="-459" dirty="0">
                <a:solidFill>
                  <a:srgbClr val="006FC0"/>
                </a:solidFill>
              </a:rPr>
              <a:t>s</a:t>
            </a:r>
            <a:r>
              <a:rPr sz="4000" spc="-570" dirty="0">
                <a:solidFill>
                  <a:srgbClr val="006FC0"/>
                </a:solidFill>
              </a:rPr>
              <a:t>e</a:t>
            </a:r>
            <a:r>
              <a:rPr sz="4000" spc="-910" dirty="0">
                <a:solidFill>
                  <a:srgbClr val="006FC0"/>
                </a:solidFill>
              </a:rPr>
              <a:t>m</a:t>
            </a:r>
            <a:r>
              <a:rPr sz="4000" spc="-670" dirty="0">
                <a:solidFill>
                  <a:srgbClr val="006FC0"/>
                </a:solidFill>
              </a:rPr>
              <a:t>b</a:t>
            </a:r>
            <a:r>
              <a:rPr sz="4000" spc="-325" dirty="0">
                <a:solidFill>
                  <a:srgbClr val="006FC0"/>
                </a:solidFill>
              </a:rPr>
              <a:t>l</a:t>
            </a:r>
            <a:r>
              <a:rPr sz="4000" spc="-620" dirty="0">
                <a:solidFill>
                  <a:srgbClr val="006FC0"/>
                </a:solidFill>
              </a:rPr>
              <a:t>a</a:t>
            </a:r>
            <a:r>
              <a:rPr sz="4000" spc="-555" dirty="0">
                <a:solidFill>
                  <a:srgbClr val="006FC0"/>
                </a:solidFill>
              </a:rPr>
              <a:t>n</a:t>
            </a:r>
            <a:r>
              <a:rPr sz="4000" spc="-580" dirty="0">
                <a:solidFill>
                  <a:srgbClr val="006FC0"/>
                </a:solidFill>
              </a:rPr>
              <a:t>c</a:t>
            </a:r>
            <a:r>
              <a:rPr sz="4000" spc="-545" dirty="0">
                <a:solidFill>
                  <a:srgbClr val="006FC0"/>
                </a:solidFill>
              </a:rPr>
              <a:t>e</a:t>
            </a:r>
            <a:r>
              <a:rPr sz="4000" spc="-365" dirty="0">
                <a:solidFill>
                  <a:srgbClr val="006FC0"/>
                </a:solidFill>
              </a:rPr>
              <a:t> </a:t>
            </a:r>
            <a:r>
              <a:rPr sz="4000" spc="-955" dirty="0">
                <a:solidFill>
                  <a:srgbClr val="006FC0"/>
                </a:solidFill>
              </a:rPr>
              <a:t>w</a:t>
            </a:r>
            <a:r>
              <a:rPr sz="4000" spc="-330" dirty="0">
                <a:solidFill>
                  <a:srgbClr val="006FC0"/>
                </a:solidFill>
              </a:rPr>
              <a:t>i</a:t>
            </a:r>
            <a:r>
              <a:rPr sz="4000" spc="-425" dirty="0">
                <a:solidFill>
                  <a:srgbClr val="006FC0"/>
                </a:solidFill>
              </a:rPr>
              <a:t>t</a:t>
            </a:r>
            <a:r>
              <a:rPr sz="4000" spc="-570" dirty="0">
                <a:solidFill>
                  <a:srgbClr val="006FC0"/>
                </a:solidFill>
              </a:rPr>
              <a:t>h</a:t>
            </a:r>
            <a:r>
              <a:rPr sz="4000" spc="-380" dirty="0">
                <a:solidFill>
                  <a:srgbClr val="006FC0"/>
                </a:solidFill>
              </a:rPr>
              <a:t> </a:t>
            </a:r>
            <a:r>
              <a:rPr sz="4000" spc="-590" dirty="0">
                <a:solidFill>
                  <a:srgbClr val="006FC0"/>
                </a:solidFill>
              </a:rPr>
              <a:t>a</a:t>
            </a:r>
            <a:r>
              <a:rPr sz="4000" spc="-340" dirty="0">
                <a:solidFill>
                  <a:srgbClr val="006FC0"/>
                </a:solidFill>
              </a:rPr>
              <a:t>l</a:t>
            </a:r>
            <a:r>
              <a:rPr sz="4000" spc="-695" dirty="0">
                <a:solidFill>
                  <a:srgbClr val="006FC0"/>
                </a:solidFill>
              </a:rPr>
              <a:t>k</a:t>
            </a:r>
            <a:r>
              <a:rPr sz="4000" spc="-605" dirty="0">
                <a:solidFill>
                  <a:srgbClr val="006FC0"/>
                </a:solidFill>
              </a:rPr>
              <a:t>a</a:t>
            </a:r>
            <a:r>
              <a:rPr sz="4000" spc="-360" dirty="0">
                <a:solidFill>
                  <a:srgbClr val="006FC0"/>
                </a:solidFill>
              </a:rPr>
              <a:t>l</a:t>
            </a:r>
            <a:r>
              <a:rPr sz="4000" spc="-345" dirty="0">
                <a:solidFill>
                  <a:srgbClr val="006FC0"/>
                </a:solidFill>
              </a:rPr>
              <a:t>i</a:t>
            </a:r>
            <a:r>
              <a:rPr sz="4000" spc="-355" dirty="0">
                <a:solidFill>
                  <a:srgbClr val="006FC0"/>
                </a:solidFill>
              </a:rPr>
              <a:t> </a:t>
            </a:r>
            <a:r>
              <a:rPr sz="4000" spc="-900" dirty="0">
                <a:solidFill>
                  <a:srgbClr val="006FC0"/>
                </a:solidFill>
              </a:rPr>
              <a:t>m</a:t>
            </a:r>
            <a:r>
              <a:rPr sz="4000" spc="-525" dirty="0">
                <a:solidFill>
                  <a:srgbClr val="006FC0"/>
                </a:solidFill>
              </a:rPr>
              <a:t>e</a:t>
            </a:r>
            <a:r>
              <a:rPr sz="4000" spc="-405" dirty="0">
                <a:solidFill>
                  <a:srgbClr val="006FC0"/>
                </a:solidFill>
              </a:rPr>
              <a:t>t</a:t>
            </a:r>
            <a:r>
              <a:rPr sz="4000" spc="-605" dirty="0">
                <a:solidFill>
                  <a:srgbClr val="006FC0"/>
                </a:solidFill>
              </a:rPr>
              <a:t>a</a:t>
            </a:r>
            <a:r>
              <a:rPr sz="4000" spc="-360" dirty="0">
                <a:solidFill>
                  <a:srgbClr val="006FC0"/>
                </a:solidFill>
              </a:rPr>
              <a:t>l</a:t>
            </a:r>
            <a:r>
              <a:rPr sz="4000" spc="-405" dirty="0">
                <a:solidFill>
                  <a:srgbClr val="006FC0"/>
                </a:solidFill>
              </a:rPr>
              <a:t>s</a:t>
            </a:r>
            <a:r>
              <a:rPr sz="1800" spc="-5" dirty="0">
                <a:solidFill>
                  <a:srgbClr val="000000"/>
                </a:solidFill>
                <a:latin typeface="Carlito"/>
                <a:cs typeface="Carlito"/>
              </a:rPr>
              <a:t>:</a:t>
            </a:r>
            <a:r>
              <a:rPr sz="1800" dirty="0">
                <a:solidFill>
                  <a:srgbClr val="000000"/>
                </a:solidFill>
                <a:latin typeface="Carlito"/>
                <a:cs typeface="Carlito"/>
              </a:rPr>
              <a:t>-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4939" y="1185418"/>
            <a:ext cx="8749665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66420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281305" algn="l"/>
              </a:tabLst>
            </a:pPr>
            <a:r>
              <a:rPr sz="3200" b="1" spc="-625" dirty="0">
                <a:solidFill>
                  <a:srgbClr val="FFFFFF"/>
                </a:solidFill>
                <a:latin typeface="Arial"/>
                <a:cs typeface="Arial"/>
              </a:rPr>
              <a:t>Electronic </a:t>
            </a:r>
            <a:r>
              <a:rPr sz="3200" b="1" spc="-635" dirty="0">
                <a:solidFill>
                  <a:srgbClr val="FFFFFF"/>
                </a:solidFill>
                <a:latin typeface="Arial"/>
                <a:cs typeface="Arial"/>
              </a:rPr>
              <a:t>configuration  </a:t>
            </a:r>
            <a:r>
              <a:rPr sz="3200" b="1" spc="-700" dirty="0">
                <a:solidFill>
                  <a:srgbClr val="FFFFFF"/>
                </a:solidFill>
                <a:latin typeface="Arial"/>
                <a:cs typeface="Arial"/>
              </a:rPr>
              <a:t>1H </a:t>
            </a:r>
            <a:r>
              <a:rPr sz="3200" b="1" spc="-665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3200" b="1" spc="-6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805" dirty="0">
                <a:solidFill>
                  <a:srgbClr val="FFFFFF"/>
                </a:solidFill>
                <a:latin typeface="Arial"/>
                <a:cs typeface="Arial"/>
              </a:rPr>
              <a:t>1s1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200" b="1" spc="-745" dirty="0">
                <a:solidFill>
                  <a:srgbClr val="FFFFFF"/>
                </a:solidFill>
                <a:latin typeface="Arial"/>
                <a:cs typeface="Arial"/>
              </a:rPr>
              <a:t>11Na </a:t>
            </a:r>
            <a:r>
              <a:rPr sz="3200" b="1" spc="-665" dirty="0">
                <a:solidFill>
                  <a:srgbClr val="FFFFFF"/>
                </a:solidFill>
                <a:latin typeface="Arial"/>
                <a:cs typeface="Arial"/>
              </a:rPr>
              <a:t>= </a:t>
            </a:r>
            <a:r>
              <a:rPr sz="3200" b="1" spc="-695" dirty="0">
                <a:solidFill>
                  <a:srgbClr val="FFFFFF"/>
                </a:solidFill>
                <a:latin typeface="Arial"/>
                <a:cs typeface="Arial"/>
              </a:rPr>
              <a:t>1s2, 2s2, </a:t>
            </a:r>
            <a:r>
              <a:rPr sz="3200" b="1" spc="-650" dirty="0">
                <a:solidFill>
                  <a:srgbClr val="FFFFFF"/>
                </a:solidFill>
                <a:latin typeface="Arial"/>
                <a:cs typeface="Arial"/>
              </a:rPr>
              <a:t>2p6,</a:t>
            </a:r>
            <a:r>
              <a:rPr sz="3200" b="1" spc="-4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810" dirty="0">
                <a:solidFill>
                  <a:srgbClr val="FFFFFF"/>
                </a:solidFill>
                <a:latin typeface="Arial"/>
                <a:cs typeface="Arial"/>
              </a:rPr>
              <a:t>3s1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200" b="1" spc="-710" dirty="0">
                <a:solidFill>
                  <a:srgbClr val="FFFFFF"/>
                </a:solidFill>
                <a:latin typeface="Arial"/>
                <a:cs typeface="Arial"/>
              </a:rPr>
              <a:t>19K </a:t>
            </a:r>
            <a:r>
              <a:rPr sz="3200" b="1" spc="-665" dirty="0">
                <a:solidFill>
                  <a:srgbClr val="FFFFFF"/>
                </a:solidFill>
                <a:latin typeface="Arial"/>
                <a:cs typeface="Arial"/>
              </a:rPr>
              <a:t>= </a:t>
            </a:r>
            <a:r>
              <a:rPr sz="3200" b="1" spc="-695" dirty="0">
                <a:solidFill>
                  <a:srgbClr val="FFFFFF"/>
                </a:solidFill>
                <a:latin typeface="Arial"/>
                <a:cs typeface="Arial"/>
              </a:rPr>
              <a:t>1s2, 2s2, </a:t>
            </a:r>
            <a:r>
              <a:rPr sz="3200" b="1" spc="-650" dirty="0">
                <a:solidFill>
                  <a:srgbClr val="FFFFFF"/>
                </a:solidFill>
                <a:latin typeface="Arial"/>
                <a:cs typeface="Arial"/>
              </a:rPr>
              <a:t>2p6, </a:t>
            </a:r>
            <a:r>
              <a:rPr sz="3200" b="1" spc="-720" dirty="0">
                <a:solidFill>
                  <a:srgbClr val="FFFFFF"/>
                </a:solidFill>
                <a:latin typeface="Arial"/>
                <a:cs typeface="Arial"/>
              </a:rPr>
              <a:t>3s23p6,</a:t>
            </a:r>
            <a:r>
              <a:rPr sz="3200" b="1" spc="-6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810" dirty="0">
                <a:solidFill>
                  <a:srgbClr val="FFFFFF"/>
                </a:solidFill>
                <a:latin typeface="Arial"/>
                <a:cs typeface="Arial"/>
              </a:rPr>
              <a:t>4s1</a:t>
            </a:r>
            <a:endParaRPr sz="3200">
              <a:latin typeface="Arial"/>
              <a:cs typeface="Arial"/>
            </a:endParaRPr>
          </a:p>
          <a:p>
            <a:pPr marL="281305" indent="-269240">
              <a:lnSpc>
                <a:spcPct val="100000"/>
              </a:lnSpc>
              <a:buAutoNum type="arabicPeriod" startAt="2"/>
              <a:tabLst>
                <a:tab pos="281940" algn="l"/>
              </a:tabLst>
            </a:pPr>
            <a:r>
              <a:rPr sz="3200" b="1" spc="-635" dirty="0">
                <a:solidFill>
                  <a:srgbClr val="FFFFFF"/>
                </a:solidFill>
                <a:latin typeface="Arial"/>
                <a:cs typeface="Arial"/>
              </a:rPr>
              <a:t>Electropositive </a:t>
            </a:r>
            <a:r>
              <a:rPr sz="3200" b="1" spc="-610" dirty="0">
                <a:solidFill>
                  <a:srgbClr val="FFFFFF"/>
                </a:solidFill>
                <a:latin typeface="Arial"/>
                <a:cs typeface="Arial"/>
              </a:rPr>
              <a:t>character: </a:t>
            </a:r>
            <a:r>
              <a:rPr sz="3200" b="1" spc="-570" dirty="0">
                <a:solidFill>
                  <a:srgbClr val="FFFFFF"/>
                </a:solidFill>
                <a:latin typeface="Arial"/>
                <a:cs typeface="Arial"/>
              </a:rPr>
              <a:t>H+, </a:t>
            </a:r>
            <a:r>
              <a:rPr sz="3200" b="1" spc="-640" dirty="0">
                <a:solidFill>
                  <a:srgbClr val="FFFFFF"/>
                </a:solidFill>
                <a:latin typeface="Arial"/>
                <a:cs typeface="Arial"/>
              </a:rPr>
              <a:t>Na+, </a:t>
            </a:r>
            <a:r>
              <a:rPr sz="3200" b="1" spc="-670" dirty="0">
                <a:solidFill>
                  <a:srgbClr val="FFFFFF"/>
                </a:solidFill>
                <a:latin typeface="Arial"/>
                <a:cs typeface="Arial"/>
              </a:rPr>
              <a:t>K+</a:t>
            </a:r>
            <a:r>
              <a:rPr sz="3200" b="1" spc="-5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605" dirty="0">
                <a:solidFill>
                  <a:srgbClr val="FFFFFF"/>
                </a:solidFill>
                <a:latin typeface="Arial"/>
                <a:cs typeface="Arial"/>
              </a:rPr>
              <a:t>etc.</a:t>
            </a:r>
            <a:endParaRPr sz="3200">
              <a:latin typeface="Arial"/>
              <a:cs typeface="Arial"/>
            </a:endParaRPr>
          </a:p>
          <a:p>
            <a:pPr marL="280670" indent="-268605">
              <a:lnSpc>
                <a:spcPct val="100000"/>
              </a:lnSpc>
              <a:buAutoNum type="arabicPeriod" startAt="2"/>
              <a:tabLst>
                <a:tab pos="281305" algn="l"/>
              </a:tabLst>
            </a:pPr>
            <a:r>
              <a:rPr sz="3200" b="1" spc="-640" dirty="0">
                <a:solidFill>
                  <a:srgbClr val="FFFFFF"/>
                </a:solidFill>
                <a:latin typeface="Arial"/>
                <a:cs typeface="Arial"/>
              </a:rPr>
              <a:t>Oxidation </a:t>
            </a:r>
            <a:r>
              <a:rPr sz="3200" b="1" spc="-605" dirty="0">
                <a:solidFill>
                  <a:srgbClr val="FFFFFF"/>
                </a:solidFill>
                <a:latin typeface="Arial"/>
                <a:cs typeface="Arial"/>
              </a:rPr>
              <a:t>state:</a:t>
            </a:r>
            <a:r>
              <a:rPr sz="3200" b="1" spc="-3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695" dirty="0">
                <a:solidFill>
                  <a:srgbClr val="FFFFFF"/>
                </a:solidFill>
                <a:latin typeface="Arial"/>
                <a:cs typeface="Arial"/>
              </a:rPr>
              <a:t>+1</a:t>
            </a:r>
            <a:endParaRPr sz="32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buAutoNum type="arabicPeriod" startAt="2"/>
              <a:tabLst>
                <a:tab pos="281305" algn="l"/>
              </a:tabLst>
            </a:pPr>
            <a:r>
              <a:rPr sz="3200" b="1" spc="-700" dirty="0">
                <a:solidFill>
                  <a:srgbClr val="FFFFFF"/>
                </a:solidFill>
                <a:latin typeface="Arial"/>
                <a:cs typeface="Arial"/>
              </a:rPr>
              <a:t>Combination </a:t>
            </a:r>
            <a:r>
              <a:rPr sz="3200" b="1" spc="-60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3200" b="1" spc="-660" dirty="0">
                <a:solidFill>
                  <a:srgbClr val="FFFFFF"/>
                </a:solidFill>
                <a:latin typeface="Arial"/>
                <a:cs typeface="Arial"/>
              </a:rPr>
              <a:t>electronegative </a:t>
            </a:r>
            <a:r>
              <a:rPr sz="3200" b="1" spc="-710" dirty="0">
                <a:solidFill>
                  <a:srgbClr val="FFFFFF"/>
                </a:solidFill>
                <a:latin typeface="Arial"/>
                <a:cs typeface="Arial"/>
              </a:rPr>
              <a:t>elements: </a:t>
            </a:r>
            <a:r>
              <a:rPr sz="3200" b="1" spc="-665" dirty="0">
                <a:solidFill>
                  <a:srgbClr val="FFFFFF"/>
                </a:solidFill>
                <a:latin typeface="Arial"/>
                <a:cs typeface="Arial"/>
              </a:rPr>
              <a:t>form </a:t>
            </a:r>
            <a:r>
              <a:rPr sz="3200" b="1" spc="-610" dirty="0">
                <a:solidFill>
                  <a:srgbClr val="FFFFFF"/>
                </a:solidFill>
                <a:latin typeface="Arial"/>
                <a:cs typeface="Arial"/>
              </a:rPr>
              <a:t>binary </a:t>
            </a:r>
            <a:r>
              <a:rPr sz="3200" b="1" spc="-869" dirty="0">
                <a:solidFill>
                  <a:srgbClr val="FFFFFF"/>
                </a:solidFill>
                <a:latin typeface="Arial"/>
                <a:cs typeface="Arial"/>
              </a:rPr>
              <a:t>compounds </a:t>
            </a:r>
            <a:r>
              <a:rPr sz="3200" b="1" spc="-605" dirty="0">
                <a:solidFill>
                  <a:srgbClr val="FFFFFF"/>
                </a:solidFill>
                <a:latin typeface="Arial"/>
                <a:cs typeface="Arial"/>
              </a:rPr>
              <a:t>with  </a:t>
            </a:r>
            <a:r>
              <a:rPr sz="3200" b="1" spc="-660" dirty="0">
                <a:solidFill>
                  <a:srgbClr val="FFFFFF"/>
                </a:solidFill>
                <a:latin typeface="Arial"/>
                <a:cs typeface="Arial"/>
              </a:rPr>
              <a:t>electronegative </a:t>
            </a:r>
            <a:r>
              <a:rPr sz="3200" b="1" spc="-750" dirty="0">
                <a:solidFill>
                  <a:srgbClr val="FFFFFF"/>
                </a:solidFill>
                <a:latin typeface="Arial"/>
                <a:cs typeface="Arial"/>
              </a:rPr>
              <a:t>elements </a:t>
            </a:r>
            <a:r>
              <a:rPr sz="3200" b="1" spc="-515" dirty="0">
                <a:solidFill>
                  <a:srgbClr val="FFFFFF"/>
                </a:solidFill>
                <a:latin typeface="Arial"/>
                <a:cs typeface="Arial"/>
              </a:rPr>
              <a:t>like </a:t>
            </a:r>
            <a:r>
              <a:rPr sz="3200" b="1" spc="-500" dirty="0">
                <a:solidFill>
                  <a:srgbClr val="FFFFFF"/>
                </a:solidFill>
                <a:latin typeface="Arial"/>
                <a:cs typeface="Arial"/>
              </a:rPr>
              <a:t>alkali</a:t>
            </a:r>
            <a:r>
              <a:rPr sz="3200" b="1" spc="-5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665" dirty="0">
                <a:solidFill>
                  <a:srgbClr val="FFFFFF"/>
                </a:solidFill>
                <a:latin typeface="Arial"/>
                <a:cs typeface="Arial"/>
              </a:rPr>
              <a:t>metals.</a:t>
            </a:r>
            <a:endParaRPr sz="3200">
              <a:latin typeface="Arial"/>
              <a:cs typeface="Arial"/>
            </a:endParaRPr>
          </a:p>
          <a:p>
            <a:pPr marL="12700" marR="5263515">
              <a:lnSpc>
                <a:spcPct val="100000"/>
              </a:lnSpc>
              <a:spcBef>
                <a:spcPts val="5"/>
              </a:spcBef>
            </a:pPr>
            <a:r>
              <a:rPr sz="3200" b="1" spc="-625" dirty="0">
                <a:solidFill>
                  <a:srgbClr val="FFFFFF"/>
                </a:solidFill>
                <a:latin typeface="Arial"/>
                <a:cs typeface="Arial"/>
              </a:rPr>
              <a:t>Halides: </a:t>
            </a:r>
            <a:r>
              <a:rPr sz="3200" b="1" spc="-595" dirty="0">
                <a:solidFill>
                  <a:srgbClr val="EDEBE0"/>
                </a:solidFill>
                <a:latin typeface="Arial"/>
                <a:cs typeface="Arial"/>
              </a:rPr>
              <a:t>HClNaCl</a:t>
            </a:r>
            <a:r>
              <a:rPr sz="3200" b="1" spc="-59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3200" b="1" spc="-640" dirty="0">
                <a:solidFill>
                  <a:srgbClr val="FFFFFF"/>
                </a:solidFill>
                <a:latin typeface="Arial"/>
                <a:cs typeface="Arial"/>
              </a:rPr>
              <a:t>KCletc  </a:t>
            </a:r>
            <a:r>
              <a:rPr sz="3200" b="1" spc="-690" dirty="0">
                <a:solidFill>
                  <a:srgbClr val="FFFFFF"/>
                </a:solidFill>
                <a:latin typeface="Arial"/>
                <a:cs typeface="Arial"/>
              </a:rPr>
              <a:t>Sulphides: </a:t>
            </a:r>
            <a:r>
              <a:rPr sz="3200" b="1" spc="-790" dirty="0">
                <a:solidFill>
                  <a:srgbClr val="FFFFFF"/>
                </a:solidFill>
                <a:latin typeface="Arial"/>
                <a:cs typeface="Arial"/>
              </a:rPr>
              <a:t>H2S </a:t>
            </a:r>
            <a:r>
              <a:rPr sz="3200" b="1" spc="-710" dirty="0">
                <a:solidFill>
                  <a:srgbClr val="FFFFFF"/>
                </a:solidFill>
                <a:latin typeface="Arial"/>
                <a:cs typeface="Arial"/>
              </a:rPr>
              <a:t>Na2S, </a:t>
            </a:r>
            <a:r>
              <a:rPr sz="3200" b="1" spc="-790" dirty="0">
                <a:solidFill>
                  <a:srgbClr val="FFFFFF"/>
                </a:solidFill>
                <a:latin typeface="Arial"/>
                <a:cs typeface="Arial"/>
              </a:rPr>
              <a:t>K2S</a:t>
            </a:r>
            <a:r>
              <a:rPr sz="3200" b="1" spc="-7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685" dirty="0">
                <a:solidFill>
                  <a:srgbClr val="FFFFFF"/>
                </a:solidFill>
                <a:latin typeface="Arial"/>
                <a:cs typeface="Arial"/>
              </a:rPr>
              <a:t>etc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381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22047"/>
            <a:ext cx="39878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55" dirty="0">
                <a:solidFill>
                  <a:srgbClr val="006FC0"/>
                </a:solidFill>
              </a:rPr>
              <a:t>Resemblance </a:t>
            </a:r>
            <a:r>
              <a:rPr spc="-505" dirty="0">
                <a:solidFill>
                  <a:srgbClr val="006FC0"/>
                </a:solidFill>
              </a:rPr>
              <a:t>with</a:t>
            </a:r>
            <a:r>
              <a:rPr spc="-515" dirty="0">
                <a:solidFill>
                  <a:srgbClr val="006FC0"/>
                </a:solidFill>
              </a:rPr>
              <a:t> </a:t>
            </a:r>
            <a:r>
              <a:rPr spc="-470" dirty="0">
                <a:solidFill>
                  <a:srgbClr val="006FC0"/>
                </a:solidFill>
              </a:rPr>
              <a:t>halogens:-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40231" y="1002538"/>
            <a:ext cx="25615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655" dirty="0">
                <a:solidFill>
                  <a:srgbClr val="FFFFFF"/>
                </a:solidFill>
                <a:latin typeface="Trebuchet MS"/>
                <a:cs typeface="Trebuchet MS"/>
              </a:rPr>
              <a:t>noble </a:t>
            </a:r>
            <a:r>
              <a:rPr sz="3200" spc="-595" dirty="0">
                <a:solidFill>
                  <a:srgbClr val="FFFFFF"/>
                </a:solidFill>
                <a:latin typeface="Trebuchet MS"/>
                <a:cs typeface="Trebuchet MS"/>
              </a:rPr>
              <a:t>gas</a:t>
            </a:r>
            <a:r>
              <a:rPr sz="3200" spc="-5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595" dirty="0">
                <a:solidFill>
                  <a:srgbClr val="FFFFFF"/>
                </a:solidFill>
                <a:latin typeface="Trebuchet MS"/>
                <a:cs typeface="Trebuchet MS"/>
              </a:rPr>
              <a:t>configuration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540" y="514857"/>
            <a:ext cx="4706620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45" dirty="0">
                <a:solidFill>
                  <a:srgbClr val="FFFFFF"/>
                </a:solidFill>
                <a:latin typeface="Arial"/>
                <a:cs typeface="Arial"/>
              </a:rPr>
              <a:t>1. </a:t>
            </a:r>
            <a:r>
              <a:rPr sz="3200" b="1" spc="-625" dirty="0">
                <a:solidFill>
                  <a:srgbClr val="FFFFFF"/>
                </a:solidFill>
                <a:latin typeface="Arial"/>
                <a:cs typeface="Arial"/>
              </a:rPr>
              <a:t>Electronic</a:t>
            </a:r>
            <a:r>
              <a:rPr sz="3200" b="1" spc="-5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615" dirty="0">
                <a:solidFill>
                  <a:srgbClr val="FFFFFF"/>
                </a:solidFill>
                <a:latin typeface="Arial"/>
                <a:cs typeface="Arial"/>
              </a:rPr>
              <a:t>configuration:</a:t>
            </a:r>
            <a:endParaRPr sz="3200">
              <a:latin typeface="Arial"/>
              <a:cs typeface="Arial"/>
            </a:endParaRPr>
          </a:p>
          <a:p>
            <a:pPr marL="12700" marR="523240">
              <a:lnSpc>
                <a:spcPct val="100000"/>
              </a:lnSpc>
            </a:pPr>
            <a:r>
              <a:rPr sz="3200" spc="-615" dirty="0">
                <a:solidFill>
                  <a:srgbClr val="FFFFFF"/>
                </a:solidFill>
                <a:latin typeface="Trebuchet MS"/>
                <a:cs typeface="Trebuchet MS"/>
              </a:rPr>
              <a:t>Both </a:t>
            </a:r>
            <a:r>
              <a:rPr sz="3200" spc="-635" dirty="0">
                <a:solidFill>
                  <a:srgbClr val="FFFFFF"/>
                </a:solidFill>
                <a:latin typeface="Trebuchet MS"/>
                <a:cs typeface="Trebuchet MS"/>
              </a:rPr>
              <a:t>contain </a:t>
            </a:r>
            <a:r>
              <a:rPr sz="3200" spc="-725" dirty="0">
                <a:solidFill>
                  <a:srgbClr val="FFFFFF"/>
                </a:solidFill>
                <a:latin typeface="Trebuchet MS"/>
                <a:cs typeface="Trebuchet MS"/>
              </a:rPr>
              <a:t>one </a:t>
            </a:r>
            <a:r>
              <a:rPr sz="3200" spc="-650" dirty="0">
                <a:solidFill>
                  <a:srgbClr val="FFFFFF"/>
                </a:solidFill>
                <a:latin typeface="Trebuchet MS"/>
                <a:cs typeface="Trebuchet MS"/>
              </a:rPr>
              <a:t>electron </a:t>
            </a:r>
            <a:r>
              <a:rPr sz="3200" spc="-535" dirty="0">
                <a:solidFill>
                  <a:srgbClr val="FFFFFF"/>
                </a:solidFill>
                <a:latin typeface="Trebuchet MS"/>
                <a:cs typeface="Trebuchet MS"/>
              </a:rPr>
              <a:t>less </a:t>
            </a:r>
            <a:r>
              <a:rPr sz="3200" spc="-705" dirty="0">
                <a:solidFill>
                  <a:srgbClr val="FFFFFF"/>
                </a:solidFill>
                <a:latin typeface="Trebuchet MS"/>
                <a:cs typeface="Trebuchet MS"/>
              </a:rPr>
              <a:t>than </a:t>
            </a:r>
            <a:r>
              <a:rPr sz="3200" spc="-735" dirty="0">
                <a:solidFill>
                  <a:srgbClr val="FFFFFF"/>
                </a:solidFill>
                <a:latin typeface="Trebuchet MS"/>
                <a:cs typeface="Trebuchet MS"/>
              </a:rPr>
              <a:t>the  </a:t>
            </a:r>
            <a:r>
              <a:rPr sz="3200" spc="-600" dirty="0">
                <a:solidFill>
                  <a:srgbClr val="FFFFFF"/>
                </a:solidFill>
                <a:latin typeface="Trebuchet MS"/>
                <a:cs typeface="Trebuchet MS"/>
              </a:rPr>
              <a:t>1H </a:t>
            </a:r>
            <a:r>
              <a:rPr sz="3200" spc="-484" dirty="0">
                <a:solidFill>
                  <a:srgbClr val="FFFFFF"/>
                </a:solidFill>
                <a:latin typeface="Trebuchet MS"/>
                <a:cs typeface="Trebuchet MS"/>
              </a:rPr>
              <a:t>= </a:t>
            </a:r>
            <a:r>
              <a:rPr sz="3200" spc="-575" dirty="0">
                <a:solidFill>
                  <a:srgbClr val="FFFFFF"/>
                </a:solidFill>
                <a:latin typeface="Trebuchet MS"/>
                <a:cs typeface="Trebuchet MS"/>
              </a:rPr>
              <a:t>1s1 </a:t>
            </a:r>
            <a:r>
              <a:rPr sz="3200" spc="-650" dirty="0">
                <a:solidFill>
                  <a:srgbClr val="FFFFFF"/>
                </a:solidFill>
                <a:latin typeface="Trebuchet MS"/>
                <a:cs typeface="Trebuchet MS"/>
              </a:rPr>
              <a:t>(near </a:t>
            </a:r>
            <a:r>
              <a:rPr sz="3200" spc="-675" dirty="0">
                <a:solidFill>
                  <a:srgbClr val="FFFFFF"/>
                </a:solidFill>
                <a:latin typeface="Trebuchet MS"/>
                <a:cs typeface="Trebuchet MS"/>
              </a:rPr>
              <a:t>to</a:t>
            </a:r>
            <a:r>
              <a:rPr sz="3200" spc="-5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625" dirty="0">
                <a:solidFill>
                  <a:srgbClr val="FFFFFF"/>
                </a:solidFill>
                <a:latin typeface="Trebuchet MS"/>
                <a:cs typeface="Trebuchet MS"/>
              </a:rPr>
              <a:t>2He)</a:t>
            </a:r>
            <a:endParaRPr sz="3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3200" spc="-565" dirty="0">
                <a:solidFill>
                  <a:srgbClr val="FFFFFF"/>
                </a:solidFill>
                <a:latin typeface="Trebuchet MS"/>
                <a:cs typeface="Trebuchet MS"/>
              </a:rPr>
              <a:t>9F </a:t>
            </a:r>
            <a:r>
              <a:rPr sz="3200" spc="-490" dirty="0">
                <a:solidFill>
                  <a:srgbClr val="FFFFFF"/>
                </a:solidFill>
                <a:latin typeface="Trebuchet MS"/>
                <a:cs typeface="Trebuchet MS"/>
              </a:rPr>
              <a:t>= </a:t>
            </a:r>
            <a:r>
              <a:rPr sz="3200" spc="-595" dirty="0">
                <a:solidFill>
                  <a:srgbClr val="FFFFFF"/>
                </a:solidFill>
                <a:latin typeface="Trebuchet MS"/>
                <a:cs typeface="Trebuchet MS"/>
              </a:rPr>
              <a:t>1s2, 2s2, </a:t>
            </a:r>
            <a:r>
              <a:rPr sz="3200" spc="-660" dirty="0">
                <a:solidFill>
                  <a:srgbClr val="FFFFFF"/>
                </a:solidFill>
                <a:latin typeface="Trebuchet MS"/>
                <a:cs typeface="Trebuchet MS"/>
              </a:rPr>
              <a:t>2p5 </a:t>
            </a:r>
            <a:r>
              <a:rPr sz="3200" spc="-655" dirty="0">
                <a:solidFill>
                  <a:srgbClr val="FFFFFF"/>
                </a:solidFill>
                <a:latin typeface="Trebuchet MS"/>
                <a:cs typeface="Trebuchet MS"/>
              </a:rPr>
              <a:t>(near </a:t>
            </a:r>
            <a:r>
              <a:rPr sz="3200" spc="-675" dirty="0">
                <a:solidFill>
                  <a:srgbClr val="FFFFFF"/>
                </a:solidFill>
                <a:latin typeface="Trebuchet MS"/>
                <a:cs typeface="Trebuchet MS"/>
              </a:rPr>
              <a:t>to</a:t>
            </a:r>
            <a:r>
              <a:rPr sz="3200" spc="-43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610" dirty="0">
                <a:solidFill>
                  <a:srgbClr val="FFFFFF"/>
                </a:solidFill>
                <a:latin typeface="Trebuchet MS"/>
                <a:cs typeface="Trebuchet MS"/>
              </a:rPr>
              <a:t>8Ne)</a:t>
            </a:r>
            <a:endParaRPr sz="3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3200" spc="-525" dirty="0">
                <a:solidFill>
                  <a:srgbClr val="FFFFFF"/>
                </a:solidFill>
                <a:latin typeface="Trebuchet MS"/>
                <a:cs typeface="Trebuchet MS"/>
              </a:rPr>
              <a:t>17K </a:t>
            </a:r>
            <a:r>
              <a:rPr sz="3200" spc="-490" dirty="0">
                <a:solidFill>
                  <a:srgbClr val="FFFFFF"/>
                </a:solidFill>
                <a:latin typeface="Trebuchet MS"/>
                <a:cs typeface="Trebuchet MS"/>
              </a:rPr>
              <a:t>= </a:t>
            </a:r>
            <a:r>
              <a:rPr sz="3200" spc="-595" dirty="0">
                <a:solidFill>
                  <a:srgbClr val="FFFFFF"/>
                </a:solidFill>
                <a:latin typeface="Trebuchet MS"/>
                <a:cs typeface="Trebuchet MS"/>
              </a:rPr>
              <a:t>1s2, 2s2, </a:t>
            </a:r>
            <a:r>
              <a:rPr sz="3200" spc="-660" dirty="0">
                <a:solidFill>
                  <a:srgbClr val="FFFFFF"/>
                </a:solidFill>
                <a:latin typeface="Trebuchet MS"/>
                <a:cs typeface="Trebuchet MS"/>
              </a:rPr>
              <a:t>2p6, </a:t>
            </a:r>
            <a:r>
              <a:rPr sz="3200" spc="-620" dirty="0">
                <a:solidFill>
                  <a:srgbClr val="FFFFFF"/>
                </a:solidFill>
                <a:latin typeface="Trebuchet MS"/>
                <a:cs typeface="Trebuchet MS"/>
              </a:rPr>
              <a:t>3s23p5 </a:t>
            </a:r>
            <a:r>
              <a:rPr sz="3200" spc="-655" dirty="0">
                <a:solidFill>
                  <a:srgbClr val="FFFFFF"/>
                </a:solidFill>
                <a:latin typeface="Trebuchet MS"/>
                <a:cs typeface="Trebuchet MS"/>
              </a:rPr>
              <a:t>(near </a:t>
            </a:r>
            <a:r>
              <a:rPr sz="3200" spc="-675" dirty="0">
                <a:solidFill>
                  <a:srgbClr val="FFFFFF"/>
                </a:solidFill>
                <a:latin typeface="Trebuchet MS"/>
                <a:cs typeface="Trebuchet MS"/>
              </a:rPr>
              <a:t>to</a:t>
            </a:r>
            <a:r>
              <a:rPr sz="3200" spc="-6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spc="-530" dirty="0">
                <a:solidFill>
                  <a:srgbClr val="FFFFFF"/>
                </a:solidFill>
                <a:latin typeface="Trebuchet MS"/>
                <a:cs typeface="Trebuchet MS"/>
              </a:rPr>
              <a:t>18Ar)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0670" indent="-268605">
              <a:lnSpc>
                <a:spcPct val="100000"/>
              </a:lnSpc>
              <a:spcBef>
                <a:spcPts val="105"/>
              </a:spcBef>
              <a:buAutoNum type="arabicPeriod" startAt="2"/>
              <a:tabLst>
                <a:tab pos="281305" algn="l"/>
              </a:tabLst>
            </a:pPr>
            <a:r>
              <a:rPr b="1" spc="-635" dirty="0">
                <a:latin typeface="Arial"/>
                <a:cs typeface="Arial"/>
              </a:rPr>
              <a:t>Non-metallic </a:t>
            </a:r>
            <a:r>
              <a:rPr b="1" spc="-610" dirty="0">
                <a:latin typeface="Arial"/>
                <a:cs typeface="Arial"/>
              </a:rPr>
              <a:t>character: </a:t>
            </a:r>
            <a:r>
              <a:rPr spc="-515" dirty="0"/>
              <a:t>like </a:t>
            </a:r>
            <a:r>
              <a:rPr spc="-630" dirty="0"/>
              <a:t>halogens, </a:t>
            </a:r>
            <a:r>
              <a:rPr spc="-655" dirty="0"/>
              <a:t>hydrogen </a:t>
            </a:r>
            <a:r>
              <a:rPr spc="-405" dirty="0"/>
              <a:t>is </a:t>
            </a:r>
            <a:r>
              <a:rPr spc="-625" dirty="0"/>
              <a:t>non-metallic </a:t>
            </a:r>
            <a:r>
              <a:rPr spc="-515" dirty="0"/>
              <a:t>in</a:t>
            </a:r>
            <a:r>
              <a:rPr spc="-715" dirty="0"/>
              <a:t> </a:t>
            </a:r>
            <a:r>
              <a:rPr spc="-695" dirty="0"/>
              <a:t>nature.</a:t>
            </a:r>
          </a:p>
          <a:p>
            <a:pPr marL="280670" indent="-268605">
              <a:lnSpc>
                <a:spcPct val="100000"/>
              </a:lnSpc>
              <a:buAutoNum type="arabicPeriod" startAt="2"/>
              <a:tabLst>
                <a:tab pos="281305" algn="l"/>
              </a:tabLst>
            </a:pPr>
            <a:r>
              <a:rPr b="1" spc="-605" dirty="0">
                <a:latin typeface="Arial"/>
                <a:cs typeface="Arial"/>
              </a:rPr>
              <a:t>Atomicity: </a:t>
            </a:r>
            <a:r>
              <a:rPr spc="-605" dirty="0"/>
              <a:t>Diatomic</a:t>
            </a:r>
            <a:r>
              <a:rPr spc="-509" dirty="0"/>
              <a:t> </a:t>
            </a:r>
            <a:r>
              <a:rPr spc="-655" dirty="0"/>
              <a:t>molecules.</a:t>
            </a:r>
          </a:p>
          <a:p>
            <a:pPr marL="280670" indent="-268605">
              <a:lnSpc>
                <a:spcPct val="100000"/>
              </a:lnSpc>
              <a:buAutoNum type="arabicPeriod" startAt="2"/>
              <a:tabLst>
                <a:tab pos="281305" algn="l"/>
              </a:tabLst>
            </a:pPr>
            <a:r>
              <a:rPr b="1" spc="-675" dirty="0">
                <a:latin typeface="Arial"/>
                <a:cs typeface="Arial"/>
              </a:rPr>
              <a:t>Formation </a:t>
            </a:r>
            <a:r>
              <a:rPr b="1" spc="-635" dirty="0">
                <a:latin typeface="Arial"/>
                <a:cs typeface="Arial"/>
              </a:rPr>
              <a:t>of </a:t>
            </a:r>
            <a:r>
              <a:rPr b="1" spc="-570" dirty="0">
                <a:latin typeface="Arial"/>
                <a:cs typeface="Arial"/>
              </a:rPr>
              <a:t>similar </a:t>
            </a:r>
            <a:r>
              <a:rPr b="1" spc="-735" dirty="0">
                <a:latin typeface="Arial"/>
                <a:cs typeface="Arial"/>
              </a:rPr>
              <a:t>types </a:t>
            </a:r>
            <a:r>
              <a:rPr b="1" spc="-635" dirty="0">
                <a:latin typeface="Arial"/>
                <a:cs typeface="Arial"/>
              </a:rPr>
              <a:t>of</a:t>
            </a:r>
            <a:r>
              <a:rPr b="1" spc="-690" dirty="0">
                <a:latin typeface="Arial"/>
                <a:cs typeface="Arial"/>
              </a:rPr>
              <a:t> </a:t>
            </a:r>
            <a:r>
              <a:rPr b="1" spc="-815" dirty="0">
                <a:latin typeface="Arial"/>
                <a:cs typeface="Arial"/>
              </a:rPr>
              <a:t>compounds:</a:t>
            </a:r>
          </a:p>
          <a:p>
            <a:pPr marL="219075" indent="-207010">
              <a:lnSpc>
                <a:spcPct val="100000"/>
              </a:lnSpc>
              <a:buAutoNum type="romanLcPeriod"/>
              <a:tabLst>
                <a:tab pos="219710" algn="l"/>
              </a:tabLst>
            </a:pPr>
            <a:r>
              <a:rPr spc="-575" dirty="0"/>
              <a:t>Halides: </a:t>
            </a:r>
            <a:r>
              <a:rPr spc="-530" dirty="0"/>
              <a:t>CCl4, </a:t>
            </a:r>
            <a:r>
              <a:rPr spc="-475" dirty="0"/>
              <a:t>SiCl4,</a:t>
            </a:r>
            <a:r>
              <a:rPr spc="-615" dirty="0"/>
              <a:t> </a:t>
            </a:r>
            <a:r>
              <a:rPr spc="-590" dirty="0"/>
              <a:t>GeCl4</a:t>
            </a:r>
          </a:p>
          <a:p>
            <a:pPr marL="293370" indent="-281305">
              <a:lnSpc>
                <a:spcPct val="100000"/>
              </a:lnSpc>
              <a:buAutoNum type="romanLcPeriod"/>
              <a:tabLst>
                <a:tab pos="294005" algn="l"/>
              </a:tabLst>
            </a:pPr>
            <a:r>
              <a:rPr spc="-590" dirty="0"/>
              <a:t>Hydrides: CH4, </a:t>
            </a:r>
            <a:r>
              <a:rPr spc="-509" dirty="0"/>
              <a:t>SiH4,</a:t>
            </a:r>
            <a:r>
              <a:rPr spc="-505" dirty="0"/>
              <a:t> </a:t>
            </a:r>
            <a:r>
              <a:rPr spc="-660" dirty="0"/>
              <a:t>GeH4</a:t>
            </a:r>
          </a:p>
          <a:p>
            <a:pPr marL="12700" marR="5956935">
              <a:lnSpc>
                <a:spcPct val="100000"/>
              </a:lnSpc>
            </a:pPr>
            <a:r>
              <a:rPr b="1" spc="-545" dirty="0">
                <a:latin typeface="Arial"/>
                <a:cs typeface="Arial"/>
              </a:rPr>
              <a:t>5. </a:t>
            </a:r>
            <a:r>
              <a:rPr b="1" spc="-640" dirty="0">
                <a:latin typeface="Arial"/>
                <a:cs typeface="Arial"/>
              </a:rPr>
              <a:t>Oxidation </a:t>
            </a:r>
            <a:r>
              <a:rPr b="1" spc="-605" dirty="0">
                <a:latin typeface="Arial"/>
                <a:cs typeface="Arial"/>
              </a:rPr>
              <a:t>state: </a:t>
            </a:r>
            <a:r>
              <a:rPr spc="-375" dirty="0"/>
              <a:t>–1  </a:t>
            </a:r>
            <a:r>
              <a:rPr spc="-580" dirty="0"/>
              <a:t>Na+1H-1</a:t>
            </a:r>
            <a:r>
              <a:rPr spc="-455" dirty="0"/>
              <a:t> </a:t>
            </a:r>
            <a:r>
              <a:rPr spc="-545" dirty="0"/>
              <a:t>Na+1Cl-1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400557"/>
            <a:ext cx="51238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90" dirty="0">
                <a:solidFill>
                  <a:srgbClr val="006FC0"/>
                </a:solidFill>
              </a:rPr>
              <a:t>Difference </a:t>
            </a:r>
            <a:r>
              <a:rPr sz="4400" spc="-685" dirty="0">
                <a:solidFill>
                  <a:srgbClr val="006FC0"/>
                </a:solidFill>
              </a:rPr>
              <a:t>from </a:t>
            </a:r>
            <a:r>
              <a:rPr sz="4400" spc="-540" dirty="0">
                <a:solidFill>
                  <a:srgbClr val="006FC0"/>
                </a:solidFill>
              </a:rPr>
              <a:t>alkali</a:t>
            </a:r>
            <a:r>
              <a:rPr sz="4400" spc="-430" dirty="0">
                <a:solidFill>
                  <a:srgbClr val="006FC0"/>
                </a:solidFill>
              </a:rPr>
              <a:t> </a:t>
            </a:r>
            <a:r>
              <a:rPr sz="4400" spc="-580" dirty="0">
                <a:solidFill>
                  <a:srgbClr val="006FC0"/>
                </a:solidFill>
              </a:rPr>
              <a:t>metals:-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026922"/>
            <a:ext cx="7534909" cy="4719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AutoNum type="arabicParenR"/>
              <a:tabLst>
                <a:tab pos="266700" algn="l"/>
              </a:tabLst>
            </a:pPr>
            <a:r>
              <a:rPr sz="2800" b="1" spc="-509" dirty="0">
                <a:latin typeface="Arial"/>
                <a:cs typeface="Arial"/>
              </a:rPr>
              <a:t>Ionization </a:t>
            </a:r>
            <a:r>
              <a:rPr sz="2800" b="1" spc="-555" dirty="0">
                <a:latin typeface="Arial"/>
                <a:cs typeface="Arial"/>
              </a:rPr>
              <a:t>enthalpy: </a:t>
            </a:r>
            <a:r>
              <a:rPr sz="2800" b="1" spc="-320" dirty="0">
                <a:latin typeface="Arial"/>
                <a:cs typeface="Arial"/>
              </a:rPr>
              <a:t>- </a:t>
            </a:r>
            <a:r>
              <a:rPr sz="2800" b="1" spc="-580" dirty="0">
                <a:latin typeface="Arial"/>
                <a:cs typeface="Arial"/>
              </a:rPr>
              <a:t>the </a:t>
            </a:r>
            <a:r>
              <a:rPr sz="2800" b="1" spc="-530" dirty="0">
                <a:latin typeface="Arial"/>
                <a:cs typeface="Arial"/>
              </a:rPr>
              <a:t>ionization </a:t>
            </a:r>
            <a:r>
              <a:rPr sz="2800" b="1" spc="-585" dirty="0">
                <a:latin typeface="Arial"/>
                <a:cs typeface="Arial"/>
              </a:rPr>
              <a:t>enthalpy </a:t>
            </a:r>
            <a:r>
              <a:rPr sz="2800" b="1" spc="-560" dirty="0">
                <a:latin typeface="Arial"/>
                <a:cs typeface="Arial"/>
              </a:rPr>
              <a:t>of </a:t>
            </a:r>
            <a:r>
              <a:rPr sz="2800" b="1" spc="-665" dirty="0">
                <a:latin typeface="Arial"/>
                <a:cs typeface="Arial"/>
              </a:rPr>
              <a:t>hydrogen </a:t>
            </a:r>
            <a:r>
              <a:rPr sz="2800" b="1" spc="-550" dirty="0">
                <a:latin typeface="Arial"/>
                <a:cs typeface="Arial"/>
              </a:rPr>
              <a:t>is </a:t>
            </a:r>
            <a:r>
              <a:rPr sz="2800" b="1" spc="-570" dirty="0">
                <a:latin typeface="Arial"/>
                <a:cs typeface="Arial"/>
              </a:rPr>
              <a:t>very </a:t>
            </a:r>
            <a:r>
              <a:rPr sz="2800" b="1" spc="-610" dirty="0">
                <a:latin typeface="Arial"/>
                <a:cs typeface="Arial"/>
              </a:rPr>
              <a:t>high </a:t>
            </a:r>
            <a:r>
              <a:rPr sz="2800" b="1" spc="-480" dirty="0">
                <a:latin typeface="Arial"/>
                <a:cs typeface="Arial"/>
              </a:rPr>
              <a:t>in  </a:t>
            </a:r>
            <a:r>
              <a:rPr sz="2800" b="1" spc="-665" dirty="0">
                <a:latin typeface="Arial"/>
                <a:cs typeface="Arial"/>
              </a:rPr>
              <a:t>comparison </a:t>
            </a:r>
            <a:r>
              <a:rPr sz="2800" b="1" spc="-555" dirty="0">
                <a:latin typeface="Arial"/>
                <a:cs typeface="Arial"/>
              </a:rPr>
              <a:t>to </a:t>
            </a:r>
            <a:r>
              <a:rPr sz="2800" b="1" spc="-434" dirty="0">
                <a:latin typeface="Arial"/>
                <a:cs typeface="Arial"/>
              </a:rPr>
              <a:t>alkali</a:t>
            </a:r>
            <a:r>
              <a:rPr sz="2800" b="1" spc="-295" dirty="0">
                <a:latin typeface="Arial"/>
                <a:cs typeface="Arial"/>
              </a:rPr>
              <a:t> </a:t>
            </a:r>
            <a:r>
              <a:rPr sz="2800" b="1" spc="-585" dirty="0">
                <a:latin typeface="Arial"/>
                <a:cs typeface="Arial"/>
              </a:rPr>
              <a:t>metals.</a:t>
            </a:r>
            <a:endParaRPr sz="2800">
              <a:latin typeface="Arial"/>
              <a:cs typeface="Arial"/>
            </a:endParaRPr>
          </a:p>
          <a:p>
            <a:pPr marL="12700" marR="38735">
              <a:lnSpc>
                <a:spcPct val="100000"/>
              </a:lnSpc>
              <a:buAutoNum type="arabicParenR"/>
              <a:tabLst>
                <a:tab pos="266700" algn="l"/>
              </a:tabLst>
            </a:pPr>
            <a:r>
              <a:rPr sz="2800" b="1" spc="-620" dirty="0">
                <a:latin typeface="Arial"/>
                <a:cs typeface="Arial"/>
              </a:rPr>
              <a:t>Non- </a:t>
            </a:r>
            <a:r>
              <a:rPr sz="2800" b="1" spc="-525" dirty="0">
                <a:latin typeface="Arial"/>
                <a:cs typeface="Arial"/>
              </a:rPr>
              <a:t>metallic </a:t>
            </a:r>
            <a:r>
              <a:rPr sz="2800" b="1" spc="-535" dirty="0">
                <a:latin typeface="Arial"/>
                <a:cs typeface="Arial"/>
              </a:rPr>
              <a:t>character: </a:t>
            </a:r>
            <a:r>
              <a:rPr sz="2800" b="1" spc="-434" dirty="0">
                <a:latin typeface="Arial"/>
                <a:cs typeface="Arial"/>
              </a:rPr>
              <a:t>alkali </a:t>
            </a:r>
            <a:r>
              <a:rPr sz="2800" b="1" spc="-630" dirty="0">
                <a:latin typeface="Arial"/>
                <a:cs typeface="Arial"/>
              </a:rPr>
              <a:t>metals </a:t>
            </a:r>
            <a:r>
              <a:rPr sz="2800" b="1" spc="-555" dirty="0">
                <a:latin typeface="Arial"/>
                <a:cs typeface="Arial"/>
              </a:rPr>
              <a:t>are </a:t>
            </a:r>
            <a:r>
              <a:rPr sz="2800" b="1" spc="-505" dirty="0">
                <a:latin typeface="Arial"/>
                <a:cs typeface="Arial"/>
              </a:rPr>
              <a:t>typical </a:t>
            </a:r>
            <a:r>
              <a:rPr sz="2800" b="1" spc="-630" dirty="0">
                <a:latin typeface="Arial"/>
                <a:cs typeface="Arial"/>
              </a:rPr>
              <a:t>metals </a:t>
            </a:r>
            <a:r>
              <a:rPr sz="2800" b="1" spc="-560" dirty="0">
                <a:latin typeface="Arial"/>
                <a:cs typeface="Arial"/>
              </a:rPr>
              <a:t>while </a:t>
            </a:r>
            <a:r>
              <a:rPr sz="2800" b="1" spc="-660" dirty="0">
                <a:latin typeface="Arial"/>
                <a:cs typeface="Arial"/>
              </a:rPr>
              <a:t>hydrogen  </a:t>
            </a:r>
            <a:r>
              <a:rPr sz="2800" b="1" spc="-555" dirty="0">
                <a:latin typeface="Arial"/>
                <a:cs typeface="Arial"/>
              </a:rPr>
              <a:t>is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b="1" spc="-600" dirty="0">
                <a:latin typeface="Arial"/>
                <a:cs typeface="Arial"/>
              </a:rPr>
              <a:t>non-metal</a:t>
            </a:r>
            <a:endParaRPr sz="2800">
              <a:latin typeface="Arial"/>
              <a:cs typeface="Arial"/>
            </a:endParaRPr>
          </a:p>
          <a:p>
            <a:pPr marL="266065" indent="-254000">
              <a:lnSpc>
                <a:spcPct val="100000"/>
              </a:lnSpc>
              <a:buAutoNum type="arabicParenR" startAt="3"/>
              <a:tabLst>
                <a:tab pos="266700" algn="l"/>
              </a:tabLst>
            </a:pPr>
            <a:r>
              <a:rPr sz="2800" b="1" spc="-530" dirty="0">
                <a:latin typeface="Arial"/>
                <a:cs typeface="Arial"/>
              </a:rPr>
              <a:t>Atomicity: </a:t>
            </a:r>
            <a:r>
              <a:rPr sz="2800" b="1" spc="-665" dirty="0">
                <a:latin typeface="Arial"/>
                <a:cs typeface="Arial"/>
              </a:rPr>
              <a:t>hydrogen </a:t>
            </a:r>
            <a:r>
              <a:rPr sz="2800" b="1" spc="-555" dirty="0">
                <a:latin typeface="Arial"/>
                <a:cs typeface="Arial"/>
              </a:rPr>
              <a:t>is </a:t>
            </a:r>
            <a:r>
              <a:rPr sz="2800" b="1" spc="-585" dirty="0">
                <a:latin typeface="Arial"/>
                <a:cs typeface="Arial"/>
              </a:rPr>
              <a:t>diatomic </a:t>
            </a:r>
            <a:r>
              <a:rPr sz="2800" b="1" spc="-560" dirty="0">
                <a:latin typeface="Arial"/>
                <a:cs typeface="Arial"/>
              </a:rPr>
              <a:t>while </a:t>
            </a:r>
            <a:r>
              <a:rPr sz="2800" b="1" spc="-434" dirty="0">
                <a:latin typeface="Arial"/>
                <a:cs typeface="Arial"/>
              </a:rPr>
              <a:t>alkali </a:t>
            </a:r>
            <a:r>
              <a:rPr sz="2800" b="1" spc="-630" dirty="0">
                <a:latin typeface="Arial"/>
                <a:cs typeface="Arial"/>
              </a:rPr>
              <a:t>metals </a:t>
            </a:r>
            <a:r>
              <a:rPr sz="2800" b="1" spc="-555" dirty="0">
                <a:latin typeface="Arial"/>
                <a:cs typeface="Arial"/>
              </a:rPr>
              <a:t>are</a:t>
            </a:r>
            <a:r>
              <a:rPr sz="2800" b="1" spc="-475" dirty="0">
                <a:latin typeface="Arial"/>
                <a:cs typeface="Arial"/>
              </a:rPr>
              <a:t> </a:t>
            </a:r>
            <a:r>
              <a:rPr sz="2800" b="1" spc="-660" dirty="0">
                <a:latin typeface="Arial"/>
                <a:cs typeface="Arial"/>
              </a:rPr>
              <a:t>monoatomic.</a:t>
            </a:r>
            <a:endParaRPr sz="2800">
              <a:latin typeface="Arial"/>
              <a:cs typeface="Arial"/>
            </a:endParaRPr>
          </a:p>
          <a:p>
            <a:pPr marL="12700" marR="245110">
              <a:lnSpc>
                <a:spcPct val="100000"/>
              </a:lnSpc>
              <a:spcBef>
                <a:spcPts val="5"/>
              </a:spcBef>
              <a:buAutoNum type="arabicParenR" startAt="3"/>
              <a:tabLst>
                <a:tab pos="266700" algn="l"/>
              </a:tabLst>
            </a:pPr>
            <a:r>
              <a:rPr sz="2800" b="1" spc="-560" dirty="0">
                <a:latin typeface="Arial"/>
                <a:cs typeface="Arial"/>
              </a:rPr>
              <a:t>Nature of </a:t>
            </a:r>
            <a:r>
              <a:rPr sz="2800" b="1" spc="-720" dirty="0">
                <a:latin typeface="Arial"/>
                <a:cs typeface="Arial"/>
              </a:rPr>
              <a:t>compounds: </a:t>
            </a:r>
            <a:r>
              <a:rPr sz="2800" b="1" spc="-590" dirty="0">
                <a:latin typeface="Arial"/>
                <a:cs typeface="Arial"/>
              </a:rPr>
              <a:t>the </a:t>
            </a:r>
            <a:r>
              <a:rPr sz="2800" b="1" spc="-760" dirty="0">
                <a:latin typeface="Arial"/>
                <a:cs typeface="Arial"/>
              </a:rPr>
              <a:t>compounds </a:t>
            </a:r>
            <a:r>
              <a:rPr sz="2800" b="1" spc="-560" dirty="0">
                <a:latin typeface="Arial"/>
                <a:cs typeface="Arial"/>
              </a:rPr>
              <a:t>of </a:t>
            </a:r>
            <a:r>
              <a:rPr sz="2800" b="1" spc="-660" dirty="0">
                <a:latin typeface="Arial"/>
                <a:cs typeface="Arial"/>
              </a:rPr>
              <a:t>hydrogen </a:t>
            </a:r>
            <a:r>
              <a:rPr sz="2800" b="1" spc="-555" dirty="0">
                <a:latin typeface="Arial"/>
                <a:cs typeface="Arial"/>
              </a:rPr>
              <a:t>are </a:t>
            </a:r>
            <a:r>
              <a:rPr sz="2800" b="1" spc="-590" dirty="0">
                <a:latin typeface="Arial"/>
                <a:cs typeface="Arial"/>
              </a:rPr>
              <a:t>predominantly  </a:t>
            </a:r>
            <a:r>
              <a:rPr sz="2800" b="1" spc="-600" dirty="0">
                <a:latin typeface="Arial"/>
                <a:cs typeface="Arial"/>
              </a:rPr>
              <a:t>covalent </a:t>
            </a:r>
            <a:r>
              <a:rPr sz="2800" b="1" spc="-560" dirty="0">
                <a:latin typeface="Arial"/>
                <a:cs typeface="Arial"/>
              </a:rPr>
              <a:t>while </a:t>
            </a:r>
            <a:r>
              <a:rPr sz="2800" b="1" spc="-675" dirty="0">
                <a:latin typeface="Arial"/>
                <a:cs typeface="Arial"/>
              </a:rPr>
              <a:t>those </a:t>
            </a:r>
            <a:r>
              <a:rPr sz="2800" b="1" spc="-560" dirty="0">
                <a:latin typeface="Arial"/>
                <a:cs typeface="Arial"/>
              </a:rPr>
              <a:t>of </a:t>
            </a:r>
            <a:r>
              <a:rPr sz="2800" b="1" spc="-434" dirty="0">
                <a:latin typeface="Arial"/>
                <a:cs typeface="Arial"/>
              </a:rPr>
              <a:t>alkali </a:t>
            </a:r>
            <a:r>
              <a:rPr sz="2800" b="1" spc="-625" dirty="0">
                <a:latin typeface="Arial"/>
                <a:cs typeface="Arial"/>
              </a:rPr>
              <a:t>metals </a:t>
            </a:r>
            <a:r>
              <a:rPr sz="2800" b="1" spc="-555" dirty="0">
                <a:latin typeface="Arial"/>
                <a:cs typeface="Arial"/>
              </a:rPr>
              <a:t>are </a:t>
            </a:r>
            <a:r>
              <a:rPr sz="2800" b="1" spc="-515" dirty="0">
                <a:latin typeface="Arial"/>
                <a:cs typeface="Arial"/>
              </a:rPr>
              <a:t>ionic. </a:t>
            </a:r>
            <a:r>
              <a:rPr sz="2800" b="1" spc="-555" dirty="0">
                <a:latin typeface="Arial"/>
                <a:cs typeface="Arial"/>
              </a:rPr>
              <a:t>For </a:t>
            </a:r>
            <a:r>
              <a:rPr sz="2800" b="1" spc="-625" dirty="0">
                <a:latin typeface="Arial"/>
                <a:cs typeface="Arial"/>
              </a:rPr>
              <a:t>example: </a:t>
            </a:r>
            <a:r>
              <a:rPr sz="2800" b="1" spc="-520" dirty="0">
                <a:latin typeface="Arial"/>
                <a:cs typeface="Arial"/>
              </a:rPr>
              <a:t>HCl </a:t>
            </a:r>
            <a:r>
              <a:rPr sz="2800" b="1" spc="-560" dirty="0">
                <a:latin typeface="Arial"/>
                <a:cs typeface="Arial"/>
              </a:rPr>
              <a:t>is  </a:t>
            </a:r>
            <a:r>
              <a:rPr sz="2800" b="1" spc="-600" dirty="0">
                <a:latin typeface="Arial"/>
                <a:cs typeface="Arial"/>
              </a:rPr>
              <a:t>covalent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b="1" spc="-560" dirty="0">
                <a:latin typeface="Arial"/>
                <a:cs typeface="Arial"/>
              </a:rPr>
              <a:t>while </a:t>
            </a:r>
            <a:r>
              <a:rPr sz="2800" b="1" spc="-570" dirty="0">
                <a:latin typeface="Arial"/>
                <a:cs typeface="Arial"/>
              </a:rPr>
              <a:t>NaCl </a:t>
            </a:r>
            <a:r>
              <a:rPr sz="2800" b="1" spc="-555" dirty="0">
                <a:latin typeface="Arial"/>
                <a:cs typeface="Arial"/>
              </a:rPr>
              <a:t>is</a:t>
            </a:r>
            <a:r>
              <a:rPr sz="2800" b="1" spc="-480" dirty="0">
                <a:latin typeface="Arial"/>
                <a:cs typeface="Arial"/>
              </a:rPr>
              <a:t> </a:t>
            </a:r>
            <a:r>
              <a:rPr sz="2800" b="1" spc="-515" dirty="0">
                <a:latin typeface="Arial"/>
                <a:cs typeface="Arial"/>
              </a:rPr>
              <a:t>ionic.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b="1" spc="-635" dirty="0">
                <a:latin typeface="Arial"/>
                <a:cs typeface="Arial"/>
              </a:rPr>
              <a:t>The </a:t>
            </a:r>
            <a:r>
              <a:rPr sz="2800" b="1" spc="-665" dirty="0">
                <a:latin typeface="Arial"/>
                <a:cs typeface="Arial"/>
              </a:rPr>
              <a:t>oxides </a:t>
            </a:r>
            <a:r>
              <a:rPr sz="2800" b="1" spc="-560" dirty="0">
                <a:latin typeface="Arial"/>
                <a:cs typeface="Arial"/>
              </a:rPr>
              <a:t>of </a:t>
            </a:r>
            <a:r>
              <a:rPr sz="2800" b="1" spc="-434" dirty="0">
                <a:latin typeface="Arial"/>
                <a:cs typeface="Arial"/>
              </a:rPr>
              <a:t>alkali</a:t>
            </a:r>
            <a:r>
              <a:rPr sz="2800" b="1" spc="-110" dirty="0">
                <a:latin typeface="Arial"/>
                <a:cs typeface="Arial"/>
              </a:rPr>
              <a:t> </a:t>
            </a:r>
            <a:r>
              <a:rPr sz="2800" b="1" spc="-630" dirty="0">
                <a:latin typeface="Arial"/>
                <a:cs typeface="Arial"/>
              </a:rPr>
              <a:t>metals </a:t>
            </a:r>
            <a:r>
              <a:rPr sz="2800" b="1" spc="-555" dirty="0">
                <a:latin typeface="Arial"/>
                <a:cs typeface="Arial"/>
              </a:rPr>
              <a:t>are </a:t>
            </a:r>
            <a:r>
              <a:rPr sz="2800" b="1" spc="-635" dirty="0">
                <a:latin typeface="Arial"/>
                <a:cs typeface="Arial"/>
              </a:rPr>
              <a:t>basic </a:t>
            </a:r>
            <a:r>
              <a:rPr sz="2800" b="1" spc="-560" dirty="0">
                <a:latin typeface="Arial"/>
                <a:cs typeface="Arial"/>
              </a:rPr>
              <a:t>while </a:t>
            </a:r>
            <a:r>
              <a:rPr sz="2800" b="1" spc="-665" dirty="0">
                <a:latin typeface="Arial"/>
                <a:cs typeface="Arial"/>
              </a:rPr>
              <a:t>hydrogen </a:t>
            </a:r>
            <a:r>
              <a:rPr sz="2800" b="1" spc="-625" dirty="0">
                <a:latin typeface="Arial"/>
                <a:cs typeface="Arial"/>
              </a:rPr>
              <a:t>oxide </a:t>
            </a:r>
            <a:r>
              <a:rPr sz="2800" b="1" spc="-555" dirty="0">
                <a:latin typeface="Arial"/>
                <a:cs typeface="Arial"/>
              </a:rPr>
              <a:t>is </a:t>
            </a:r>
            <a:r>
              <a:rPr sz="2800" b="1" spc="-490" dirty="0">
                <a:latin typeface="Arial"/>
                <a:cs typeface="Arial"/>
              </a:rPr>
              <a:t>neutral.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69824" y="392430"/>
            <a:ext cx="8108950" cy="5083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3650"/>
              </a:lnSpc>
              <a:spcBef>
                <a:spcPts val="105"/>
              </a:spcBef>
            </a:pPr>
            <a:r>
              <a:rPr sz="3200" b="1" spc="-434" dirty="0">
                <a:solidFill>
                  <a:srgbClr val="D9D9D9"/>
                </a:solidFill>
                <a:latin typeface="Times New Roman"/>
                <a:cs typeface="Times New Roman"/>
              </a:rPr>
              <a:t>Difference </a:t>
            </a:r>
            <a:r>
              <a:rPr sz="3200" b="1" spc="-500" dirty="0">
                <a:solidFill>
                  <a:srgbClr val="D9D9D9"/>
                </a:solidFill>
                <a:latin typeface="Times New Roman"/>
                <a:cs typeface="Times New Roman"/>
              </a:rPr>
              <a:t>from</a:t>
            </a:r>
            <a:r>
              <a:rPr sz="3200" b="1" spc="-58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3200" b="1" spc="-415" dirty="0">
                <a:solidFill>
                  <a:srgbClr val="D9D9D9"/>
                </a:solidFill>
                <a:latin typeface="Times New Roman"/>
                <a:cs typeface="Times New Roman"/>
              </a:rPr>
              <a:t>halogens:-</a:t>
            </a:r>
            <a:endParaRPr sz="3200">
              <a:latin typeface="Times New Roman"/>
              <a:cs typeface="Times New Roman"/>
            </a:endParaRPr>
          </a:p>
          <a:p>
            <a:pPr marL="266065" indent="-254000">
              <a:lnSpc>
                <a:spcPts val="3170"/>
              </a:lnSpc>
              <a:buAutoNum type="arabicParenR"/>
              <a:tabLst>
                <a:tab pos="266700" algn="l"/>
              </a:tabLst>
            </a:pPr>
            <a:r>
              <a:rPr sz="2800" b="1" spc="-725" dirty="0">
                <a:solidFill>
                  <a:srgbClr val="F1DCDB"/>
                </a:solidFill>
                <a:latin typeface="Arial"/>
                <a:cs typeface="Arial"/>
              </a:rPr>
              <a:t>Less </a:t>
            </a:r>
            <a:r>
              <a:rPr sz="2800" b="1" spc="-655" dirty="0">
                <a:solidFill>
                  <a:srgbClr val="F1DCDB"/>
                </a:solidFill>
                <a:latin typeface="Arial"/>
                <a:cs typeface="Arial"/>
              </a:rPr>
              <a:t>tendency </a:t>
            </a:r>
            <a:r>
              <a:rPr sz="2800" b="1" spc="-459" dirty="0">
                <a:solidFill>
                  <a:srgbClr val="F1DCDB"/>
                </a:solidFill>
                <a:latin typeface="Arial"/>
                <a:cs typeface="Arial"/>
              </a:rPr>
              <a:t>for </a:t>
            </a:r>
            <a:r>
              <a:rPr sz="2800" b="1" spc="-570" dirty="0">
                <a:solidFill>
                  <a:srgbClr val="F1DCDB"/>
                </a:solidFill>
                <a:latin typeface="Arial"/>
                <a:cs typeface="Arial"/>
              </a:rPr>
              <a:t>hydride </a:t>
            </a:r>
            <a:r>
              <a:rPr sz="2800" b="1" spc="-585" dirty="0">
                <a:solidFill>
                  <a:srgbClr val="F1DCDB"/>
                </a:solidFill>
                <a:latin typeface="Arial"/>
                <a:cs typeface="Arial"/>
              </a:rPr>
              <a:t>formation:Hydrogen </a:t>
            </a:r>
            <a:r>
              <a:rPr sz="2800" b="1" spc="-725" dirty="0">
                <a:solidFill>
                  <a:srgbClr val="F1DCDB"/>
                </a:solidFill>
                <a:latin typeface="Arial"/>
                <a:cs typeface="Arial"/>
              </a:rPr>
              <a:t>has </a:t>
            </a:r>
            <a:r>
              <a:rPr sz="2800" b="1" spc="-675" dirty="0">
                <a:solidFill>
                  <a:srgbClr val="F1DCDB"/>
                </a:solidFill>
                <a:latin typeface="Arial"/>
                <a:cs typeface="Arial"/>
              </a:rPr>
              <a:t>less </a:t>
            </a:r>
            <a:r>
              <a:rPr sz="2800" b="1" spc="-655" dirty="0">
                <a:solidFill>
                  <a:srgbClr val="F1DCDB"/>
                </a:solidFill>
                <a:latin typeface="Arial"/>
                <a:cs typeface="Arial"/>
              </a:rPr>
              <a:t>tendency </a:t>
            </a:r>
            <a:r>
              <a:rPr sz="2800" b="1" spc="-555" dirty="0">
                <a:solidFill>
                  <a:srgbClr val="F1DCDB"/>
                </a:solidFill>
                <a:latin typeface="Arial"/>
                <a:cs typeface="Arial"/>
              </a:rPr>
              <a:t>to take</a:t>
            </a:r>
            <a:r>
              <a:rPr sz="2800" b="1" spc="-615" dirty="0">
                <a:solidFill>
                  <a:srgbClr val="F1DCDB"/>
                </a:solidFill>
                <a:latin typeface="Arial"/>
                <a:cs typeface="Arial"/>
              </a:rPr>
              <a:t> </a:t>
            </a:r>
            <a:r>
              <a:rPr sz="2800" b="1" spc="-685" dirty="0">
                <a:solidFill>
                  <a:srgbClr val="F1DCDB"/>
                </a:solidFill>
                <a:latin typeface="Arial"/>
                <a:cs typeface="Arial"/>
              </a:rPr>
              <a:t>up</a:t>
            </a:r>
            <a:endParaRPr sz="2800">
              <a:latin typeface="Arial"/>
              <a:cs typeface="Arial"/>
            </a:endParaRPr>
          </a:p>
          <a:p>
            <a:pPr marL="12700" marR="679450">
              <a:lnSpc>
                <a:spcPct val="100000"/>
              </a:lnSpc>
            </a:pPr>
            <a:r>
              <a:rPr sz="2800" b="1" spc="-570" dirty="0">
                <a:solidFill>
                  <a:srgbClr val="F1DCDB"/>
                </a:solidFill>
                <a:latin typeface="Arial"/>
                <a:cs typeface="Arial"/>
              </a:rPr>
              <a:t>electron </a:t>
            </a:r>
            <a:r>
              <a:rPr sz="2800" b="1" spc="-555" dirty="0">
                <a:solidFill>
                  <a:srgbClr val="F1DCDB"/>
                </a:solidFill>
                <a:latin typeface="Arial"/>
                <a:cs typeface="Arial"/>
              </a:rPr>
              <a:t>to </a:t>
            </a:r>
            <a:r>
              <a:rPr sz="2800" b="1" spc="-585" dirty="0">
                <a:solidFill>
                  <a:srgbClr val="F1DCDB"/>
                </a:solidFill>
                <a:latin typeface="Arial"/>
                <a:cs typeface="Arial"/>
              </a:rPr>
              <a:t>form </a:t>
            </a:r>
            <a:r>
              <a:rPr sz="2800" b="1" spc="-570" dirty="0">
                <a:solidFill>
                  <a:srgbClr val="F1DCDB"/>
                </a:solidFill>
                <a:latin typeface="Arial"/>
                <a:cs typeface="Arial"/>
              </a:rPr>
              <a:t>hydride </a:t>
            </a:r>
            <a:r>
              <a:rPr sz="2800" b="1" spc="-585" dirty="0">
                <a:solidFill>
                  <a:srgbClr val="F1DCDB"/>
                </a:solidFill>
                <a:latin typeface="Arial"/>
                <a:cs typeface="Arial"/>
              </a:rPr>
              <a:t>ion </a:t>
            </a:r>
            <a:r>
              <a:rPr sz="2800" b="1" spc="-390" dirty="0">
                <a:solidFill>
                  <a:srgbClr val="F1DCDB"/>
                </a:solidFill>
                <a:latin typeface="Arial"/>
                <a:cs typeface="Arial"/>
              </a:rPr>
              <a:t>(H-) </a:t>
            </a:r>
            <a:r>
              <a:rPr sz="2800" b="1" spc="-740" dirty="0">
                <a:solidFill>
                  <a:srgbClr val="F1DCDB"/>
                </a:solidFill>
                <a:latin typeface="Arial"/>
                <a:cs typeface="Arial"/>
              </a:rPr>
              <a:t>as </a:t>
            </a:r>
            <a:r>
              <a:rPr sz="2800" b="1" spc="-690" dirty="0">
                <a:solidFill>
                  <a:srgbClr val="F1DCDB"/>
                </a:solidFill>
                <a:latin typeface="Arial"/>
                <a:cs typeface="Arial"/>
              </a:rPr>
              <a:t>compared </a:t>
            </a:r>
            <a:r>
              <a:rPr sz="2800" b="1" spc="-555" dirty="0">
                <a:solidFill>
                  <a:srgbClr val="F1DCDB"/>
                </a:solidFill>
                <a:latin typeface="Arial"/>
                <a:cs typeface="Arial"/>
              </a:rPr>
              <a:t>to </a:t>
            </a:r>
            <a:r>
              <a:rPr sz="2800" b="1" spc="-580" dirty="0">
                <a:solidFill>
                  <a:srgbClr val="F1DCDB"/>
                </a:solidFill>
                <a:latin typeface="Arial"/>
                <a:cs typeface="Arial"/>
              </a:rPr>
              <a:t>the </a:t>
            </a:r>
            <a:r>
              <a:rPr sz="2800" b="1" spc="-680" dirty="0">
                <a:solidFill>
                  <a:srgbClr val="F1DCDB"/>
                </a:solidFill>
                <a:latin typeface="Arial"/>
                <a:cs typeface="Arial"/>
              </a:rPr>
              <a:t>halogens </a:t>
            </a:r>
            <a:r>
              <a:rPr sz="2800" b="1" spc="-645" dirty="0">
                <a:solidFill>
                  <a:srgbClr val="F1DCDB"/>
                </a:solidFill>
                <a:latin typeface="Arial"/>
                <a:cs typeface="Arial"/>
              </a:rPr>
              <a:t>which </a:t>
            </a:r>
            <a:r>
              <a:rPr sz="2800" b="1" spc="-585" dirty="0">
                <a:solidFill>
                  <a:srgbClr val="F1DCDB"/>
                </a:solidFill>
                <a:latin typeface="Arial"/>
                <a:cs typeface="Arial"/>
              </a:rPr>
              <a:t>from  </a:t>
            </a:r>
            <a:r>
              <a:rPr sz="2800" b="1" spc="-550" dirty="0">
                <a:solidFill>
                  <a:srgbClr val="F1DCDB"/>
                </a:solidFill>
                <a:latin typeface="Arial"/>
                <a:cs typeface="Arial"/>
              </a:rPr>
              <a:t>halide </a:t>
            </a:r>
            <a:r>
              <a:rPr sz="2800" b="1" spc="-650" dirty="0">
                <a:solidFill>
                  <a:srgbClr val="F1DCDB"/>
                </a:solidFill>
                <a:latin typeface="Arial"/>
                <a:cs typeface="Arial"/>
              </a:rPr>
              <a:t>ions </a:t>
            </a:r>
            <a:r>
              <a:rPr sz="2800" b="1" spc="-375" dirty="0">
                <a:solidFill>
                  <a:srgbClr val="F1DCDB"/>
                </a:solidFill>
                <a:latin typeface="Arial"/>
                <a:cs typeface="Arial"/>
              </a:rPr>
              <a:t>(X-) </a:t>
            </a:r>
            <a:r>
              <a:rPr sz="2800" b="1" spc="-570" dirty="0">
                <a:solidFill>
                  <a:srgbClr val="F1DCDB"/>
                </a:solidFill>
                <a:latin typeface="Arial"/>
                <a:cs typeface="Arial"/>
              </a:rPr>
              <a:t>very</a:t>
            </a:r>
            <a:r>
              <a:rPr sz="2800" b="1" spc="-515" dirty="0">
                <a:solidFill>
                  <a:srgbClr val="F1DCDB"/>
                </a:solidFill>
                <a:latin typeface="Arial"/>
                <a:cs typeface="Arial"/>
              </a:rPr>
              <a:t> </a:t>
            </a:r>
            <a:r>
              <a:rPr sz="2800" b="1" spc="-530" dirty="0">
                <a:solidFill>
                  <a:srgbClr val="F1DCDB"/>
                </a:solidFill>
                <a:latin typeface="Arial"/>
                <a:cs typeface="Arial"/>
              </a:rPr>
              <a:t>easily.</a:t>
            </a:r>
            <a:endParaRPr sz="2800">
              <a:latin typeface="Arial"/>
              <a:cs typeface="Arial"/>
            </a:endParaRPr>
          </a:p>
          <a:p>
            <a:pPr marL="266065" indent="-254000">
              <a:lnSpc>
                <a:spcPct val="100000"/>
              </a:lnSpc>
              <a:buAutoNum type="arabicParenR" startAt="2"/>
              <a:tabLst>
                <a:tab pos="266700" algn="l"/>
              </a:tabLst>
            </a:pPr>
            <a:r>
              <a:rPr sz="2800" b="1" spc="-730" dirty="0">
                <a:solidFill>
                  <a:srgbClr val="F1DCDB"/>
                </a:solidFill>
                <a:latin typeface="Arial"/>
                <a:cs typeface="Arial"/>
              </a:rPr>
              <a:t>Absence </a:t>
            </a:r>
            <a:r>
              <a:rPr sz="2800" b="1" spc="-560" dirty="0">
                <a:solidFill>
                  <a:srgbClr val="F1DCDB"/>
                </a:solidFill>
                <a:latin typeface="Arial"/>
                <a:cs typeface="Arial"/>
              </a:rPr>
              <a:t>of </a:t>
            </a:r>
            <a:r>
              <a:rPr sz="2800" b="1" spc="-655" dirty="0">
                <a:solidFill>
                  <a:srgbClr val="F1DCDB"/>
                </a:solidFill>
                <a:latin typeface="Arial"/>
                <a:cs typeface="Arial"/>
              </a:rPr>
              <a:t>unshared </a:t>
            </a:r>
            <a:r>
              <a:rPr sz="2800" b="1" spc="-545" dirty="0">
                <a:solidFill>
                  <a:srgbClr val="F1DCDB"/>
                </a:solidFill>
                <a:latin typeface="Arial"/>
                <a:cs typeface="Arial"/>
              </a:rPr>
              <a:t>pairs </a:t>
            </a:r>
            <a:r>
              <a:rPr sz="2800" b="1" spc="-560" dirty="0">
                <a:solidFill>
                  <a:srgbClr val="F1DCDB"/>
                </a:solidFill>
                <a:latin typeface="Arial"/>
                <a:cs typeface="Arial"/>
              </a:rPr>
              <a:t>of </a:t>
            </a:r>
            <a:r>
              <a:rPr sz="2800" b="1" spc="-600" dirty="0">
                <a:solidFill>
                  <a:srgbClr val="F1DCDB"/>
                </a:solidFill>
                <a:latin typeface="Arial"/>
                <a:cs typeface="Arial"/>
              </a:rPr>
              <a:t>electrons</a:t>
            </a:r>
            <a:r>
              <a:rPr sz="2800" b="1" spc="-465" dirty="0">
                <a:solidFill>
                  <a:srgbClr val="F1DCDB"/>
                </a:solidFill>
                <a:latin typeface="Arial"/>
                <a:cs typeface="Arial"/>
              </a:rPr>
              <a:t> </a:t>
            </a:r>
            <a:r>
              <a:rPr sz="2800" b="1" spc="-320" dirty="0">
                <a:solidFill>
                  <a:srgbClr val="F1DCDB"/>
                </a:solidFill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12700" marR="345440">
              <a:lnSpc>
                <a:spcPct val="100000"/>
              </a:lnSpc>
              <a:buAutoNum type="arabicParenR" startAt="2"/>
              <a:tabLst>
                <a:tab pos="266700" algn="l"/>
              </a:tabLst>
            </a:pPr>
            <a:r>
              <a:rPr sz="2800" b="1" spc="-560" dirty="0">
                <a:solidFill>
                  <a:srgbClr val="F1DCDB"/>
                </a:solidFill>
                <a:latin typeface="Arial"/>
                <a:cs typeface="Arial"/>
              </a:rPr>
              <a:t>Nature of </a:t>
            </a:r>
            <a:r>
              <a:rPr sz="2800" b="1" spc="-615" dirty="0">
                <a:solidFill>
                  <a:srgbClr val="F1DCDB"/>
                </a:solidFill>
                <a:latin typeface="Arial"/>
                <a:cs typeface="Arial"/>
              </a:rPr>
              <a:t>oxides: </a:t>
            </a:r>
            <a:r>
              <a:rPr sz="2800" b="1" spc="-635" dirty="0">
                <a:solidFill>
                  <a:srgbClr val="F1DCDB"/>
                </a:solidFill>
                <a:latin typeface="Arial"/>
                <a:cs typeface="Arial"/>
              </a:rPr>
              <a:t>The </a:t>
            </a:r>
            <a:r>
              <a:rPr sz="2800" b="1" spc="-660" dirty="0">
                <a:solidFill>
                  <a:srgbClr val="F1DCDB"/>
                </a:solidFill>
                <a:latin typeface="Arial"/>
                <a:cs typeface="Arial"/>
              </a:rPr>
              <a:t>oxides </a:t>
            </a:r>
            <a:r>
              <a:rPr sz="2800" b="1" spc="-560" dirty="0">
                <a:solidFill>
                  <a:srgbClr val="F1DCDB"/>
                </a:solidFill>
                <a:latin typeface="Arial"/>
                <a:cs typeface="Arial"/>
              </a:rPr>
              <a:t>of </a:t>
            </a:r>
            <a:r>
              <a:rPr sz="2800" b="1" spc="-685" dirty="0">
                <a:solidFill>
                  <a:srgbClr val="F1DCDB"/>
                </a:solidFill>
                <a:latin typeface="Arial"/>
                <a:cs typeface="Arial"/>
              </a:rPr>
              <a:t>halogens </a:t>
            </a:r>
            <a:r>
              <a:rPr sz="2800" b="1" spc="-555" dirty="0">
                <a:solidFill>
                  <a:srgbClr val="F1DCDB"/>
                </a:solidFill>
                <a:latin typeface="Arial"/>
                <a:cs typeface="Arial"/>
              </a:rPr>
              <a:t>are </a:t>
            </a:r>
            <a:r>
              <a:rPr sz="2800" b="1" spc="-560" dirty="0">
                <a:solidFill>
                  <a:srgbClr val="F1DCDB"/>
                </a:solidFill>
                <a:latin typeface="Arial"/>
                <a:cs typeface="Arial"/>
              </a:rPr>
              <a:t>acidic while </a:t>
            </a:r>
            <a:r>
              <a:rPr sz="2800" b="1" spc="-660" dirty="0">
                <a:solidFill>
                  <a:srgbClr val="F1DCDB"/>
                </a:solidFill>
                <a:latin typeface="Arial"/>
                <a:cs typeface="Arial"/>
              </a:rPr>
              <a:t>hydrogen </a:t>
            </a:r>
            <a:r>
              <a:rPr sz="2800" b="1" spc="-625" dirty="0">
                <a:solidFill>
                  <a:srgbClr val="F1DCDB"/>
                </a:solidFill>
                <a:latin typeface="Arial"/>
                <a:cs typeface="Arial"/>
              </a:rPr>
              <a:t>oxide </a:t>
            </a:r>
            <a:r>
              <a:rPr sz="2800" b="1" spc="-560" dirty="0">
                <a:solidFill>
                  <a:srgbClr val="F1DCDB"/>
                </a:solidFill>
                <a:latin typeface="Arial"/>
                <a:cs typeface="Arial"/>
              </a:rPr>
              <a:t>is  </a:t>
            </a:r>
            <a:r>
              <a:rPr sz="2800" b="1" spc="-495" dirty="0">
                <a:solidFill>
                  <a:srgbClr val="F1DCDB"/>
                </a:solidFill>
                <a:latin typeface="Arial"/>
                <a:cs typeface="Arial"/>
              </a:rPr>
              <a:t>neutral.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100"/>
              </a:lnSpc>
              <a:spcBef>
                <a:spcPts val="395"/>
              </a:spcBef>
            </a:pPr>
            <a:r>
              <a:rPr sz="2800" b="1" spc="-440" dirty="0">
                <a:solidFill>
                  <a:srgbClr val="D9D9D9"/>
                </a:solidFill>
                <a:latin typeface="Times New Roman"/>
                <a:cs typeface="Times New Roman"/>
              </a:rPr>
              <a:t>Occurrence </a:t>
            </a:r>
            <a:r>
              <a:rPr sz="2800" b="1" spc="-355" dirty="0">
                <a:solidFill>
                  <a:srgbClr val="D9D9D9"/>
                </a:solidFill>
                <a:latin typeface="Times New Roman"/>
                <a:cs typeface="Times New Roman"/>
              </a:rPr>
              <a:t>of</a:t>
            </a:r>
            <a:r>
              <a:rPr sz="2800" b="1" spc="-33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800" b="1" spc="-440" dirty="0">
                <a:solidFill>
                  <a:srgbClr val="D9D9D9"/>
                </a:solidFill>
                <a:latin typeface="Times New Roman"/>
                <a:cs typeface="Times New Roman"/>
              </a:rPr>
              <a:t>Hydrogen: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4060"/>
              </a:lnSpc>
            </a:pPr>
            <a:r>
              <a:rPr sz="3600" spc="-135" dirty="0">
                <a:solidFill>
                  <a:srgbClr val="F1DCDB"/>
                </a:solidFill>
                <a:latin typeface="Trebuchet MS"/>
                <a:cs typeface="Trebuchet MS"/>
              </a:rPr>
              <a:t>* </a:t>
            </a:r>
            <a:r>
              <a:rPr sz="3600" spc="-715" dirty="0">
                <a:solidFill>
                  <a:srgbClr val="F1DCDB"/>
                </a:solidFill>
                <a:latin typeface="Trebuchet MS"/>
                <a:cs typeface="Trebuchet MS"/>
              </a:rPr>
              <a:t>Hydrogen, </a:t>
            </a:r>
            <a:r>
              <a:rPr sz="3600" spc="-825" dirty="0">
                <a:solidFill>
                  <a:srgbClr val="F1DCDB"/>
                </a:solidFill>
                <a:latin typeface="Trebuchet MS"/>
                <a:cs typeface="Trebuchet MS"/>
              </a:rPr>
              <a:t>the </a:t>
            </a:r>
            <a:r>
              <a:rPr sz="3600" spc="-800" dirty="0">
                <a:solidFill>
                  <a:srgbClr val="F1DCDB"/>
                </a:solidFill>
                <a:latin typeface="Trebuchet MS"/>
                <a:cs typeface="Trebuchet MS"/>
              </a:rPr>
              <a:t>most </a:t>
            </a:r>
            <a:r>
              <a:rPr sz="3600" spc="-805" dirty="0">
                <a:solidFill>
                  <a:srgbClr val="F1DCDB"/>
                </a:solidFill>
                <a:latin typeface="Trebuchet MS"/>
                <a:cs typeface="Trebuchet MS"/>
              </a:rPr>
              <a:t>abundant </a:t>
            </a:r>
            <a:r>
              <a:rPr sz="3600" spc="-830" dirty="0">
                <a:solidFill>
                  <a:srgbClr val="F1DCDB"/>
                </a:solidFill>
                <a:latin typeface="Trebuchet MS"/>
                <a:cs typeface="Trebuchet MS"/>
              </a:rPr>
              <a:t>element </a:t>
            </a:r>
            <a:r>
              <a:rPr sz="3600" spc="-580" dirty="0">
                <a:solidFill>
                  <a:srgbClr val="F1DCDB"/>
                </a:solidFill>
                <a:latin typeface="Trebuchet MS"/>
                <a:cs typeface="Trebuchet MS"/>
              </a:rPr>
              <a:t>in </a:t>
            </a:r>
            <a:r>
              <a:rPr sz="3600" spc="-825" dirty="0">
                <a:solidFill>
                  <a:srgbClr val="F1DCDB"/>
                </a:solidFill>
                <a:latin typeface="Trebuchet MS"/>
                <a:cs typeface="Trebuchet MS"/>
              </a:rPr>
              <a:t>the </a:t>
            </a:r>
            <a:r>
              <a:rPr sz="3600" spc="-685" dirty="0">
                <a:solidFill>
                  <a:srgbClr val="F1DCDB"/>
                </a:solidFill>
                <a:latin typeface="Trebuchet MS"/>
                <a:cs typeface="Trebuchet MS"/>
              </a:rPr>
              <a:t>universe </a:t>
            </a:r>
            <a:r>
              <a:rPr sz="3600" spc="-815" dirty="0">
                <a:solidFill>
                  <a:srgbClr val="F1DCDB"/>
                </a:solidFill>
                <a:latin typeface="Trebuchet MS"/>
                <a:cs typeface="Trebuchet MS"/>
              </a:rPr>
              <a:t>and</a:t>
            </a:r>
            <a:r>
              <a:rPr sz="3600" spc="-790" dirty="0">
                <a:solidFill>
                  <a:srgbClr val="F1DCDB"/>
                </a:solidFill>
                <a:latin typeface="Trebuchet MS"/>
                <a:cs typeface="Trebuchet MS"/>
              </a:rPr>
              <a:t> </a:t>
            </a:r>
            <a:r>
              <a:rPr sz="3600" spc="-819" dirty="0">
                <a:solidFill>
                  <a:srgbClr val="F1DCDB"/>
                </a:solidFill>
                <a:latin typeface="Trebuchet MS"/>
                <a:cs typeface="Trebuchet MS"/>
              </a:rPr>
              <a:t>the</a:t>
            </a:r>
            <a:endParaRPr sz="36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3600" spc="-675" dirty="0">
                <a:solidFill>
                  <a:srgbClr val="F1DCDB"/>
                </a:solidFill>
                <a:latin typeface="Trebuchet MS"/>
                <a:cs typeface="Trebuchet MS"/>
              </a:rPr>
              <a:t>third </a:t>
            </a:r>
            <a:r>
              <a:rPr sz="3600" spc="-800" dirty="0">
                <a:solidFill>
                  <a:srgbClr val="F1DCDB"/>
                </a:solidFill>
                <a:latin typeface="Trebuchet MS"/>
                <a:cs typeface="Trebuchet MS"/>
              </a:rPr>
              <a:t>most </a:t>
            </a:r>
            <a:r>
              <a:rPr sz="3600" spc="-805" dirty="0">
                <a:solidFill>
                  <a:srgbClr val="F1DCDB"/>
                </a:solidFill>
                <a:latin typeface="Trebuchet MS"/>
                <a:cs typeface="Trebuchet MS"/>
              </a:rPr>
              <a:t>abundant </a:t>
            </a:r>
            <a:r>
              <a:rPr sz="3600" spc="-765" dirty="0">
                <a:solidFill>
                  <a:srgbClr val="F1DCDB"/>
                </a:solidFill>
                <a:latin typeface="Trebuchet MS"/>
                <a:cs typeface="Trebuchet MS"/>
              </a:rPr>
              <a:t>on </a:t>
            </a:r>
            <a:r>
              <a:rPr sz="3600" spc="-825" dirty="0">
                <a:solidFill>
                  <a:srgbClr val="F1DCDB"/>
                </a:solidFill>
                <a:latin typeface="Trebuchet MS"/>
                <a:cs typeface="Trebuchet MS"/>
              </a:rPr>
              <a:t>the </a:t>
            </a:r>
            <a:r>
              <a:rPr sz="3600" spc="-705" dirty="0">
                <a:solidFill>
                  <a:srgbClr val="F1DCDB"/>
                </a:solidFill>
                <a:latin typeface="Trebuchet MS"/>
                <a:cs typeface="Trebuchet MS"/>
              </a:rPr>
              <a:t>surface </a:t>
            </a:r>
            <a:r>
              <a:rPr sz="3600" spc="-650" dirty="0">
                <a:solidFill>
                  <a:srgbClr val="F1DCDB"/>
                </a:solidFill>
                <a:latin typeface="Trebuchet MS"/>
                <a:cs typeface="Trebuchet MS"/>
              </a:rPr>
              <a:t>of </a:t>
            </a:r>
            <a:r>
              <a:rPr sz="3600" spc="-825" dirty="0">
                <a:solidFill>
                  <a:srgbClr val="F1DCDB"/>
                </a:solidFill>
                <a:latin typeface="Trebuchet MS"/>
                <a:cs typeface="Trebuchet MS"/>
              </a:rPr>
              <a:t>the </a:t>
            </a:r>
            <a:r>
              <a:rPr sz="3600" spc="-710" dirty="0">
                <a:solidFill>
                  <a:srgbClr val="F1DCDB"/>
                </a:solidFill>
                <a:latin typeface="Trebuchet MS"/>
                <a:cs typeface="Trebuchet MS"/>
              </a:rPr>
              <a:t>globe, </a:t>
            </a:r>
            <a:r>
              <a:rPr sz="3600" spc="-455" dirty="0">
                <a:solidFill>
                  <a:srgbClr val="F1DCDB"/>
                </a:solidFill>
                <a:latin typeface="Trebuchet MS"/>
                <a:cs typeface="Trebuchet MS"/>
              </a:rPr>
              <a:t>is </a:t>
            </a:r>
            <a:r>
              <a:rPr sz="3600" spc="-705" dirty="0">
                <a:solidFill>
                  <a:srgbClr val="F1DCDB"/>
                </a:solidFill>
                <a:latin typeface="Trebuchet MS"/>
                <a:cs typeface="Trebuchet MS"/>
              </a:rPr>
              <a:t>being </a:t>
            </a:r>
            <a:r>
              <a:rPr sz="3600" spc="-620" dirty="0">
                <a:solidFill>
                  <a:srgbClr val="F1DCDB"/>
                </a:solidFill>
                <a:latin typeface="Trebuchet MS"/>
                <a:cs typeface="Trebuchet MS"/>
              </a:rPr>
              <a:t>visualised  </a:t>
            </a:r>
            <a:r>
              <a:rPr sz="3600" spc="-685" dirty="0">
                <a:solidFill>
                  <a:srgbClr val="F1DCDB"/>
                </a:solidFill>
                <a:latin typeface="Trebuchet MS"/>
                <a:cs typeface="Trebuchet MS"/>
              </a:rPr>
              <a:t>as </a:t>
            </a:r>
            <a:r>
              <a:rPr sz="3600" spc="-825" dirty="0">
                <a:solidFill>
                  <a:srgbClr val="F1DCDB"/>
                </a:solidFill>
                <a:latin typeface="Trebuchet MS"/>
                <a:cs typeface="Trebuchet MS"/>
              </a:rPr>
              <a:t>the </a:t>
            </a:r>
            <a:r>
              <a:rPr sz="3600" spc="-805" dirty="0">
                <a:solidFill>
                  <a:srgbClr val="F1DCDB"/>
                </a:solidFill>
                <a:latin typeface="Trebuchet MS"/>
                <a:cs typeface="Trebuchet MS"/>
              </a:rPr>
              <a:t>major </a:t>
            </a:r>
            <a:r>
              <a:rPr sz="3600" spc="-735" dirty="0">
                <a:solidFill>
                  <a:srgbClr val="F1DCDB"/>
                </a:solidFill>
                <a:latin typeface="Trebuchet MS"/>
                <a:cs typeface="Trebuchet MS"/>
              </a:rPr>
              <a:t>future </a:t>
            </a:r>
            <a:r>
              <a:rPr sz="3600" spc="-720" dirty="0">
                <a:solidFill>
                  <a:srgbClr val="F1DCDB"/>
                </a:solidFill>
                <a:latin typeface="Trebuchet MS"/>
                <a:cs typeface="Trebuchet MS"/>
              </a:rPr>
              <a:t>source </a:t>
            </a:r>
            <a:r>
              <a:rPr sz="3600" spc="-645" dirty="0">
                <a:solidFill>
                  <a:srgbClr val="F1DCDB"/>
                </a:solidFill>
                <a:latin typeface="Trebuchet MS"/>
                <a:cs typeface="Trebuchet MS"/>
              </a:rPr>
              <a:t>of</a:t>
            </a:r>
            <a:r>
              <a:rPr sz="3600" spc="-850" dirty="0">
                <a:solidFill>
                  <a:srgbClr val="F1DCDB"/>
                </a:solidFill>
                <a:latin typeface="Trebuchet MS"/>
                <a:cs typeface="Trebuchet MS"/>
              </a:rPr>
              <a:t> </a:t>
            </a:r>
            <a:r>
              <a:rPr sz="3600" spc="-740" dirty="0">
                <a:solidFill>
                  <a:srgbClr val="F1DCDB"/>
                </a:solidFill>
                <a:latin typeface="Trebuchet MS"/>
                <a:cs typeface="Trebuchet MS"/>
              </a:rPr>
              <a:t>energy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3714"/>
            <a:ext cx="9144000" cy="68442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174447"/>
            <a:ext cx="19418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80" dirty="0">
                <a:solidFill>
                  <a:srgbClr val="D9D9D9"/>
                </a:solidFill>
              </a:rPr>
              <a:t>Preparation:</a:t>
            </a:r>
            <a:endParaRPr sz="4000"/>
          </a:p>
        </p:txBody>
      </p:sp>
      <p:sp>
        <p:nvSpPr>
          <p:cNvPr id="4" name="object 4"/>
          <p:cNvSpPr/>
          <p:nvPr/>
        </p:nvSpPr>
        <p:spPr>
          <a:xfrm>
            <a:off x="91439" y="844550"/>
            <a:ext cx="231647" cy="2788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39" y="744982"/>
            <a:ext cx="6788150" cy="55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</a:pPr>
            <a:r>
              <a:rPr sz="2400" b="1" spc="-570" dirty="0">
                <a:solidFill>
                  <a:srgbClr val="FFFFFF"/>
                </a:solidFill>
                <a:latin typeface="Arial"/>
                <a:cs typeface="Arial"/>
              </a:rPr>
              <a:t>Methods </a:t>
            </a:r>
            <a:r>
              <a:rPr sz="2400" b="1" spc="-39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400" b="1" spc="-545" dirty="0">
                <a:solidFill>
                  <a:srgbClr val="FFFFFF"/>
                </a:solidFill>
                <a:latin typeface="Arial"/>
                <a:cs typeface="Arial"/>
              </a:rPr>
              <a:t>commercial </a:t>
            </a:r>
            <a:r>
              <a:rPr sz="2400" b="1" spc="-509" dirty="0">
                <a:solidFill>
                  <a:srgbClr val="FFFFFF"/>
                </a:solidFill>
                <a:latin typeface="Arial"/>
                <a:cs typeface="Arial"/>
              </a:rPr>
              <a:t>production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400" b="1" spc="-4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35" dirty="0">
                <a:solidFill>
                  <a:srgbClr val="FFFFFF"/>
                </a:solidFill>
                <a:latin typeface="Arial"/>
                <a:cs typeface="Arial"/>
              </a:rPr>
              <a:t>dihydrogen</a:t>
            </a:r>
            <a:endParaRPr sz="2400">
              <a:latin typeface="Arial"/>
              <a:cs typeface="Arial"/>
            </a:endParaRPr>
          </a:p>
          <a:p>
            <a:pPr marL="12700" marR="4815840">
              <a:lnSpc>
                <a:spcPts val="2890"/>
              </a:lnSpc>
              <a:spcBef>
                <a:spcPts val="85"/>
              </a:spcBef>
            </a:pPr>
            <a:r>
              <a:rPr sz="2400" b="1" spc="-409" dirty="0">
                <a:solidFill>
                  <a:srgbClr val="FFFFFF"/>
                </a:solidFill>
                <a:latin typeface="Arial"/>
                <a:cs typeface="Arial"/>
              </a:rPr>
              <a:t>1. </a:t>
            </a:r>
            <a:r>
              <a:rPr sz="2400" b="1" spc="-475" dirty="0">
                <a:solidFill>
                  <a:srgbClr val="FFFFFF"/>
                </a:solidFill>
                <a:latin typeface="Arial"/>
                <a:cs typeface="Arial"/>
              </a:rPr>
              <a:t>Electrolysis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of water  </a:t>
            </a:r>
            <a:r>
              <a:rPr sz="2400" b="1" spc="-430" dirty="0">
                <a:solidFill>
                  <a:srgbClr val="FFFFFF"/>
                </a:solidFill>
                <a:latin typeface="Arial"/>
                <a:cs typeface="Arial"/>
              </a:rPr>
              <a:t>2H2O(</a:t>
            </a:r>
            <a:r>
              <a:rPr sz="2400" b="1" i="1" spc="-43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b="1" spc="-430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sz="2400" b="1" spc="-470" dirty="0">
                <a:solidFill>
                  <a:srgbClr val="FFFFFF"/>
                </a:solidFill>
                <a:latin typeface="Arial"/>
                <a:cs typeface="Arial"/>
              </a:rPr>
              <a:t>2H2(</a:t>
            </a:r>
            <a:r>
              <a:rPr sz="2400" b="1" i="1" spc="-47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b="1" spc="-47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400" b="1" spc="-4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484" dirty="0">
                <a:solidFill>
                  <a:srgbClr val="FFFFFF"/>
                </a:solidFill>
                <a:latin typeface="Arial"/>
                <a:cs typeface="Arial"/>
              </a:rPr>
              <a:t>O2(</a:t>
            </a:r>
            <a:r>
              <a:rPr sz="2400" b="1" i="1" spc="-484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b="1" spc="-484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163195" indent="-151130">
              <a:lnSpc>
                <a:spcPts val="2770"/>
              </a:lnSpc>
              <a:buChar char="*"/>
              <a:tabLst>
                <a:tab pos="163830" algn="l"/>
              </a:tabLst>
            </a:pPr>
            <a:r>
              <a:rPr sz="2400" b="1" spc="-55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570" dirty="0">
                <a:solidFill>
                  <a:srgbClr val="FFFFFF"/>
                </a:solidFill>
                <a:latin typeface="Arial"/>
                <a:cs typeface="Arial"/>
              </a:rPr>
              <a:t>hydrogen </a:t>
            </a:r>
            <a:r>
              <a:rPr sz="2400" b="1" spc="-509" dirty="0">
                <a:solidFill>
                  <a:srgbClr val="FFFFFF"/>
                </a:solidFill>
                <a:latin typeface="Arial"/>
                <a:cs typeface="Arial"/>
              </a:rPr>
              <a:t>prepared </a:t>
            </a:r>
            <a:r>
              <a:rPr sz="2400" b="1" spc="-57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400" b="1" spc="-450" dirty="0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sz="2400" b="1" spc="-595" dirty="0">
                <a:solidFill>
                  <a:srgbClr val="FFFFFF"/>
                </a:solidFill>
                <a:latin typeface="Arial"/>
                <a:cs typeface="Arial"/>
              </a:rPr>
              <a:t>method </a:t>
            </a:r>
            <a:r>
              <a:rPr sz="2400" b="1" spc="-475" dirty="0">
                <a:solidFill>
                  <a:srgbClr val="FFFFFF"/>
                </a:solidFill>
                <a:latin typeface="Arial"/>
                <a:cs typeface="Arial"/>
              </a:rPr>
              <a:t>is of </a:t>
            </a:r>
            <a:r>
              <a:rPr sz="2400" b="1" spc="-490" dirty="0">
                <a:solidFill>
                  <a:srgbClr val="FFFFFF"/>
                </a:solidFill>
                <a:latin typeface="Arial"/>
                <a:cs typeface="Arial"/>
              </a:rPr>
              <a:t>very </a:t>
            </a:r>
            <a:r>
              <a:rPr sz="2400" b="1" spc="-525" dirty="0">
                <a:solidFill>
                  <a:srgbClr val="FFFFFF"/>
                </a:solidFill>
                <a:latin typeface="Arial"/>
                <a:cs typeface="Arial"/>
              </a:rPr>
              <a:t>high </a:t>
            </a:r>
            <a:r>
              <a:rPr sz="2400" b="1" spc="-390" dirty="0">
                <a:solidFill>
                  <a:srgbClr val="FFFFFF"/>
                </a:solidFill>
                <a:latin typeface="Arial"/>
                <a:cs typeface="Arial"/>
              </a:rPr>
              <a:t>purity. </a:t>
            </a:r>
            <a:r>
              <a:rPr sz="2400" b="1" spc="-530" dirty="0">
                <a:solidFill>
                  <a:srgbClr val="FFFFFF"/>
                </a:solidFill>
                <a:latin typeface="Arial"/>
                <a:cs typeface="Arial"/>
              </a:rPr>
              <a:t>However,</a:t>
            </a:r>
            <a:r>
              <a:rPr sz="2400" b="1" spc="-450" dirty="0">
                <a:solidFill>
                  <a:srgbClr val="FFFFFF"/>
                </a:solidFill>
                <a:latin typeface="Arial"/>
                <a:cs typeface="Arial"/>
              </a:rPr>
              <a:t> this</a:t>
            </a:r>
            <a:endParaRPr sz="2400">
              <a:latin typeface="Arial"/>
              <a:cs typeface="Arial"/>
            </a:endParaRPr>
          </a:p>
          <a:p>
            <a:pPr marL="12700" marR="115570">
              <a:lnSpc>
                <a:spcPct val="100000"/>
              </a:lnSpc>
              <a:spcBef>
                <a:spcPts val="5"/>
              </a:spcBef>
            </a:pPr>
            <a:r>
              <a:rPr sz="2400" b="1" spc="-595" dirty="0">
                <a:solidFill>
                  <a:srgbClr val="FFFFFF"/>
                </a:solidFill>
                <a:latin typeface="Arial"/>
                <a:cs typeface="Arial"/>
              </a:rPr>
              <a:t>method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00" b="1" spc="-515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2400" b="1" spc="-625" dirty="0">
                <a:solidFill>
                  <a:srgbClr val="FFFFFF"/>
                </a:solidFill>
                <a:latin typeface="Arial"/>
                <a:cs typeface="Arial"/>
              </a:rPr>
              <a:t>commonly </a:t>
            </a:r>
            <a:r>
              <a:rPr sz="2400" b="1" spc="-635" dirty="0">
                <a:solidFill>
                  <a:srgbClr val="FFFFFF"/>
                </a:solidFill>
                <a:latin typeface="Arial"/>
                <a:cs typeface="Arial"/>
              </a:rPr>
              <a:t>used </a:t>
            </a:r>
            <a:r>
              <a:rPr sz="2400" b="1" spc="-625" dirty="0">
                <a:solidFill>
                  <a:srgbClr val="FFFFFF"/>
                </a:solidFill>
                <a:latin typeface="Arial"/>
                <a:cs typeface="Arial"/>
              </a:rPr>
              <a:t>because </a:t>
            </a:r>
            <a:r>
              <a:rPr sz="2400" b="1" spc="-250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00" b="1" spc="-490" dirty="0">
                <a:solidFill>
                  <a:srgbClr val="FFFFFF"/>
                </a:solidFill>
                <a:latin typeface="Arial"/>
                <a:cs typeface="Arial"/>
              </a:rPr>
              <a:t>very </a:t>
            </a:r>
            <a:r>
              <a:rPr sz="2400" b="1" spc="-540" dirty="0">
                <a:solidFill>
                  <a:srgbClr val="FFFFFF"/>
                </a:solidFill>
                <a:latin typeface="Arial"/>
                <a:cs typeface="Arial"/>
              </a:rPr>
              <a:t>expensive. </a:t>
            </a:r>
            <a:r>
              <a:rPr sz="2400" b="1" spc="-495" dirty="0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sz="2400" b="1" spc="-595" dirty="0">
                <a:solidFill>
                  <a:srgbClr val="FFFFFF"/>
                </a:solidFill>
                <a:latin typeface="Arial"/>
                <a:cs typeface="Arial"/>
              </a:rPr>
              <a:t>method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00" b="1" spc="-590" dirty="0">
                <a:solidFill>
                  <a:srgbClr val="FFFFFF"/>
                </a:solidFill>
                <a:latin typeface="Arial"/>
                <a:cs typeface="Arial"/>
              </a:rPr>
              <a:t>can  </a:t>
            </a:r>
            <a:r>
              <a:rPr sz="2400" b="1" spc="-615" dirty="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sz="2400" b="1" spc="-635" dirty="0">
                <a:solidFill>
                  <a:srgbClr val="FFFFFF"/>
                </a:solidFill>
                <a:latin typeface="Arial"/>
                <a:cs typeface="Arial"/>
              </a:rPr>
              <a:t>used </a:t>
            </a:r>
            <a:r>
              <a:rPr sz="2400" b="1" spc="-515" dirty="0">
                <a:solidFill>
                  <a:srgbClr val="FFFFFF"/>
                </a:solidFill>
                <a:latin typeface="Arial"/>
                <a:cs typeface="Arial"/>
              </a:rPr>
              <a:t>only </a:t>
            </a:r>
            <a:r>
              <a:rPr sz="2400" b="1" spc="-409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400" b="1" spc="-580" dirty="0">
                <a:solidFill>
                  <a:srgbClr val="FFFFFF"/>
                </a:solidFill>
                <a:latin typeface="Arial"/>
                <a:cs typeface="Arial"/>
              </a:rPr>
              <a:t>those </a:t>
            </a:r>
            <a:r>
              <a:rPr sz="2400" b="1" spc="-560" dirty="0">
                <a:solidFill>
                  <a:srgbClr val="FFFFFF"/>
                </a:solidFill>
                <a:latin typeface="Arial"/>
                <a:cs typeface="Arial"/>
              </a:rPr>
              <a:t>places </a:t>
            </a:r>
            <a:r>
              <a:rPr sz="2400" b="1" spc="-565" dirty="0">
                <a:solidFill>
                  <a:srgbClr val="FFFFFF"/>
                </a:solidFill>
                <a:latin typeface="Arial"/>
                <a:cs typeface="Arial"/>
              </a:rPr>
              <a:t>where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415" dirty="0">
                <a:solidFill>
                  <a:srgbClr val="FFFFFF"/>
                </a:solidFill>
                <a:latin typeface="Arial"/>
                <a:cs typeface="Arial"/>
              </a:rPr>
              <a:t>electricity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400" b="1" spc="-4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45" dirty="0">
                <a:solidFill>
                  <a:srgbClr val="FFFFFF"/>
                </a:solidFill>
                <a:latin typeface="Arial"/>
                <a:cs typeface="Arial"/>
              </a:rPr>
              <a:t>cheap.</a:t>
            </a:r>
            <a:endParaRPr sz="2400">
              <a:latin typeface="Arial"/>
              <a:cs typeface="Arial"/>
            </a:endParaRPr>
          </a:p>
          <a:p>
            <a:pPr marL="12700" marR="3598545">
              <a:lnSpc>
                <a:spcPts val="2890"/>
              </a:lnSpc>
              <a:spcBef>
                <a:spcPts val="85"/>
              </a:spcBef>
              <a:buChar char="*"/>
              <a:tabLst>
                <a:tab pos="213995" algn="l"/>
              </a:tabLst>
            </a:pPr>
            <a:r>
              <a:rPr sz="2400" b="1" spc="-615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reaction of </a:t>
            </a:r>
            <a:r>
              <a:rPr sz="2400" b="1" spc="-600" dirty="0">
                <a:solidFill>
                  <a:srgbClr val="FFFFFF"/>
                </a:solidFill>
                <a:latin typeface="Arial"/>
                <a:cs typeface="Arial"/>
              </a:rPr>
              <a:t>steam </a:t>
            </a:r>
            <a:r>
              <a:rPr sz="2400" b="1" spc="-635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2400" b="1" spc="-600" dirty="0">
                <a:solidFill>
                  <a:srgbClr val="FFFFFF"/>
                </a:solidFill>
                <a:latin typeface="Arial"/>
                <a:cs typeface="Arial"/>
              </a:rPr>
              <a:t>coke </a:t>
            </a:r>
            <a:r>
              <a:rPr sz="2400" b="1" spc="-265" dirty="0">
                <a:solidFill>
                  <a:srgbClr val="FFFFFF"/>
                </a:solidFill>
                <a:latin typeface="Arial"/>
                <a:cs typeface="Arial"/>
              </a:rPr>
              <a:t>:-  </a:t>
            </a:r>
            <a:r>
              <a:rPr sz="2400" b="1" spc="-590" dirty="0">
                <a:solidFill>
                  <a:srgbClr val="FFFFFF"/>
                </a:solidFill>
                <a:latin typeface="Arial"/>
                <a:cs typeface="Arial"/>
              </a:rPr>
              <a:t>C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+ </a:t>
            </a:r>
            <a:r>
              <a:rPr sz="2400" b="1" spc="-484" dirty="0">
                <a:solidFill>
                  <a:srgbClr val="FFFFFF"/>
                </a:solidFill>
                <a:latin typeface="Arial"/>
                <a:cs typeface="Arial"/>
              </a:rPr>
              <a:t>H2O(</a:t>
            </a:r>
            <a:r>
              <a:rPr sz="2400" b="1" i="1" spc="-484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400" b="1" spc="-484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sz="2400" b="1" spc="-615" dirty="0">
                <a:solidFill>
                  <a:srgbClr val="FFFFFF"/>
                </a:solidFill>
                <a:latin typeface="Arial"/>
                <a:cs typeface="Arial"/>
              </a:rPr>
              <a:t>CO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b="1" spc="-3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30" dirty="0">
                <a:solidFill>
                  <a:srgbClr val="FFFFFF"/>
                </a:solidFill>
                <a:latin typeface="Arial"/>
                <a:cs typeface="Arial"/>
              </a:rPr>
              <a:t>H2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775"/>
              </a:lnSpc>
            </a:pPr>
            <a:r>
              <a:rPr sz="2400" b="1" spc="-475" dirty="0">
                <a:solidFill>
                  <a:srgbClr val="FFFFFF"/>
                </a:solidFill>
                <a:latin typeface="Arial"/>
                <a:cs typeface="Arial"/>
              </a:rPr>
              <a:t>Water </a:t>
            </a:r>
            <a:r>
              <a:rPr sz="2400" b="1" spc="-650" dirty="0">
                <a:solidFill>
                  <a:srgbClr val="FFFFFF"/>
                </a:solidFill>
                <a:latin typeface="Arial"/>
                <a:cs typeface="Arial"/>
              </a:rPr>
              <a:t>gas</a:t>
            </a:r>
            <a:endParaRPr sz="2400">
              <a:latin typeface="Arial"/>
              <a:cs typeface="Arial"/>
            </a:endParaRPr>
          </a:p>
          <a:p>
            <a:pPr marL="12700" marR="176530">
              <a:lnSpc>
                <a:spcPct val="100000"/>
              </a:lnSpc>
              <a:buChar char="*"/>
              <a:tabLst>
                <a:tab pos="163830" algn="l"/>
              </a:tabLst>
            </a:pPr>
            <a:r>
              <a:rPr sz="2400" b="1" spc="-565" dirty="0">
                <a:solidFill>
                  <a:srgbClr val="FFFFFF"/>
                </a:solidFill>
                <a:latin typeface="Arial"/>
                <a:cs typeface="Arial"/>
              </a:rPr>
              <a:t>Since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475" dirty="0">
                <a:solidFill>
                  <a:srgbClr val="FFFFFF"/>
                </a:solidFill>
                <a:latin typeface="Arial"/>
                <a:cs typeface="Arial"/>
              </a:rPr>
              <a:t>mixture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b="1" spc="-615" dirty="0">
                <a:solidFill>
                  <a:srgbClr val="FFFFFF"/>
                </a:solidFill>
                <a:latin typeface="Arial"/>
                <a:cs typeface="Arial"/>
              </a:rPr>
              <a:t>CO </a:t>
            </a:r>
            <a:r>
              <a:rPr sz="2400" b="1" spc="-57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b="1" spc="-525" dirty="0">
                <a:solidFill>
                  <a:srgbClr val="FFFFFF"/>
                </a:solidFill>
                <a:latin typeface="Arial"/>
                <a:cs typeface="Arial"/>
              </a:rPr>
              <a:t>H2 </a:t>
            </a:r>
            <a:r>
              <a:rPr sz="2400" b="1" spc="-47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00" b="1" spc="-635" dirty="0">
                <a:solidFill>
                  <a:srgbClr val="FFFFFF"/>
                </a:solidFill>
                <a:latin typeface="Arial"/>
                <a:cs typeface="Arial"/>
              </a:rPr>
              <a:t>used </a:t>
            </a:r>
            <a:r>
              <a:rPr sz="2400" b="1" spc="-39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560" dirty="0">
                <a:solidFill>
                  <a:srgbClr val="FFFFFF"/>
                </a:solidFill>
                <a:latin typeface="Arial"/>
                <a:cs typeface="Arial"/>
              </a:rPr>
              <a:t>synthesis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b="1" spc="-545" dirty="0">
                <a:solidFill>
                  <a:srgbClr val="FFFFFF"/>
                </a:solidFill>
                <a:latin typeface="Arial"/>
                <a:cs typeface="Arial"/>
              </a:rPr>
              <a:t>methanol </a:t>
            </a:r>
            <a:r>
              <a:rPr sz="2400" b="1" spc="-57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b="1" spc="-545" dirty="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2400" b="1" spc="-580" dirty="0">
                <a:solidFill>
                  <a:srgbClr val="FFFFFF"/>
                </a:solidFill>
                <a:latin typeface="Arial"/>
                <a:cs typeface="Arial"/>
              </a:rPr>
              <a:t>number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b="1" spc="-535" dirty="0">
                <a:solidFill>
                  <a:srgbClr val="FFFFFF"/>
                </a:solidFill>
                <a:latin typeface="Arial"/>
                <a:cs typeface="Arial"/>
              </a:rPr>
              <a:t>hydrocarbons, </a:t>
            </a:r>
            <a:r>
              <a:rPr sz="2400" b="1" spc="-254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400" b="1" spc="-47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00" b="1" spc="-545" dirty="0">
                <a:solidFill>
                  <a:srgbClr val="FFFFFF"/>
                </a:solidFill>
                <a:latin typeface="Arial"/>
                <a:cs typeface="Arial"/>
              </a:rPr>
              <a:t>also </a:t>
            </a:r>
            <a:r>
              <a:rPr sz="2400" b="1" spc="-475" dirty="0">
                <a:solidFill>
                  <a:srgbClr val="FFFFFF"/>
                </a:solidFill>
                <a:latin typeface="Arial"/>
                <a:cs typeface="Arial"/>
              </a:rPr>
              <a:t>called </a:t>
            </a:r>
            <a:r>
              <a:rPr sz="2400" b="1" spc="-560" dirty="0">
                <a:solidFill>
                  <a:srgbClr val="FFFFFF"/>
                </a:solidFill>
                <a:latin typeface="Arial"/>
                <a:cs typeface="Arial"/>
              </a:rPr>
              <a:t>synthesis </a:t>
            </a:r>
            <a:r>
              <a:rPr sz="2400" b="1" spc="-650" dirty="0">
                <a:solidFill>
                  <a:srgbClr val="FFFFFF"/>
                </a:solidFill>
                <a:latin typeface="Arial"/>
                <a:cs typeface="Arial"/>
              </a:rPr>
              <a:t>gas </a:t>
            </a:r>
            <a:r>
              <a:rPr sz="2400" b="1" spc="-45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400" b="1" spc="-620" dirty="0">
                <a:solidFill>
                  <a:srgbClr val="FFFFFF"/>
                </a:solidFill>
                <a:latin typeface="Arial"/>
                <a:cs typeface="Arial"/>
              </a:rPr>
              <a:t>syn</a:t>
            </a:r>
            <a:r>
              <a:rPr sz="2400" b="1" spc="-5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60" dirty="0">
                <a:solidFill>
                  <a:srgbClr val="FFFFFF"/>
                </a:solidFill>
                <a:latin typeface="Arial"/>
                <a:cs typeface="Arial"/>
              </a:rPr>
              <a:t>gas.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ts val="2980"/>
              </a:lnSpc>
              <a:spcBef>
                <a:spcPts val="20"/>
              </a:spcBef>
              <a:buChar char="*"/>
              <a:tabLst>
                <a:tab pos="163830" algn="l"/>
              </a:tabLst>
            </a:pPr>
            <a:r>
              <a:rPr sz="2400" b="1" spc="-55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605" dirty="0">
                <a:solidFill>
                  <a:srgbClr val="FFFFFF"/>
                </a:solidFill>
                <a:latin typeface="Arial"/>
                <a:cs typeface="Arial"/>
              </a:rPr>
              <a:t>process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b="1" spc="-535" dirty="0">
                <a:solidFill>
                  <a:srgbClr val="FFFFFF"/>
                </a:solidFill>
                <a:latin typeface="Arial"/>
                <a:cs typeface="Arial"/>
              </a:rPr>
              <a:t>producing </a:t>
            </a:r>
            <a:r>
              <a:rPr sz="2400" b="1" spc="-620" dirty="0">
                <a:solidFill>
                  <a:srgbClr val="FFFFFF"/>
                </a:solidFill>
                <a:latin typeface="Arial"/>
                <a:cs typeface="Arial"/>
              </a:rPr>
              <a:t>syn </a:t>
            </a:r>
            <a:r>
              <a:rPr sz="2400" b="1" spc="-650" dirty="0">
                <a:solidFill>
                  <a:srgbClr val="FFFFFF"/>
                </a:solidFill>
                <a:latin typeface="Arial"/>
                <a:cs typeface="Arial"/>
              </a:rPr>
              <a:t>gas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2400" b="1" spc="-520" dirty="0">
                <a:solidFill>
                  <a:srgbClr val="FFFFFF"/>
                </a:solidFill>
                <a:latin typeface="Arial"/>
                <a:cs typeface="Arial"/>
              </a:rPr>
              <a:t>coal </a:t>
            </a:r>
            <a:r>
              <a:rPr sz="2400" b="1" spc="-45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400" b="1" spc="-600" dirty="0">
                <a:solidFill>
                  <a:srgbClr val="FFFFFF"/>
                </a:solidFill>
                <a:latin typeface="Arial"/>
                <a:cs typeface="Arial"/>
              </a:rPr>
              <a:t>coke </a:t>
            </a:r>
            <a:r>
              <a:rPr sz="2400" b="1" spc="-475" dirty="0">
                <a:solidFill>
                  <a:srgbClr val="FFFFFF"/>
                </a:solidFill>
                <a:latin typeface="Arial"/>
                <a:cs typeface="Arial"/>
              </a:rPr>
              <a:t>is called </a:t>
            </a:r>
            <a:r>
              <a:rPr sz="2400" b="1" spc="-520" dirty="0">
                <a:solidFill>
                  <a:srgbClr val="FFFFFF"/>
                </a:solidFill>
                <a:latin typeface="Arial"/>
                <a:cs typeface="Arial"/>
              </a:rPr>
              <a:t>coal </a:t>
            </a:r>
            <a:r>
              <a:rPr sz="2400" b="1" spc="-459" dirty="0">
                <a:solidFill>
                  <a:srgbClr val="FFFFFF"/>
                </a:solidFill>
                <a:latin typeface="Arial"/>
                <a:cs typeface="Arial"/>
              </a:rPr>
              <a:t>gasification.  </a:t>
            </a:r>
            <a:r>
              <a:rPr sz="2400" b="1" spc="-615" dirty="0">
                <a:solidFill>
                  <a:srgbClr val="FFFFFF"/>
                </a:solidFill>
                <a:latin typeface="Arial"/>
                <a:cs typeface="Arial"/>
              </a:rPr>
              <a:t>CO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+ </a:t>
            </a:r>
            <a:r>
              <a:rPr sz="2400" b="1" spc="-525" dirty="0">
                <a:solidFill>
                  <a:srgbClr val="FFFFFF"/>
                </a:solidFill>
                <a:latin typeface="Arial"/>
                <a:cs typeface="Arial"/>
              </a:rPr>
              <a:t>H2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+ </a:t>
            </a:r>
            <a:r>
              <a:rPr sz="2400" b="1" spc="-565" dirty="0">
                <a:solidFill>
                  <a:srgbClr val="FFFFFF"/>
                </a:solidFill>
                <a:latin typeface="Arial"/>
                <a:cs typeface="Arial"/>
              </a:rPr>
              <a:t>H2O </a:t>
            </a:r>
            <a:r>
              <a:rPr sz="2400" b="1" spc="-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spc="-590" dirty="0">
                <a:solidFill>
                  <a:srgbClr val="FFFFFF"/>
                </a:solidFill>
                <a:latin typeface="Arial"/>
                <a:cs typeface="Arial"/>
              </a:rPr>
              <a:t>CO2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400" b="1" spc="-3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35" dirty="0">
                <a:solidFill>
                  <a:srgbClr val="FFFFFF"/>
                </a:solidFill>
                <a:latin typeface="Arial"/>
                <a:cs typeface="Arial"/>
              </a:rPr>
              <a:t>2H2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665"/>
              </a:lnSpc>
            </a:pPr>
            <a:r>
              <a:rPr sz="2400" b="1" spc="-475" dirty="0">
                <a:solidFill>
                  <a:srgbClr val="FFFFFF"/>
                </a:solidFill>
                <a:latin typeface="Arial"/>
                <a:cs typeface="Arial"/>
              </a:rPr>
              <a:t>Water </a:t>
            </a:r>
            <a:r>
              <a:rPr sz="2400" b="1" spc="-650" dirty="0">
                <a:solidFill>
                  <a:srgbClr val="FFFFFF"/>
                </a:solidFill>
                <a:latin typeface="Arial"/>
                <a:cs typeface="Arial"/>
              </a:rPr>
              <a:t>gas</a:t>
            </a:r>
            <a:r>
              <a:rPr sz="2400" b="1" spc="-6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600" dirty="0">
                <a:solidFill>
                  <a:srgbClr val="FFFFFF"/>
                </a:solidFill>
                <a:latin typeface="Arial"/>
                <a:cs typeface="Arial"/>
              </a:rPr>
              <a:t>steam</a:t>
            </a:r>
            <a:endParaRPr sz="2400">
              <a:latin typeface="Arial"/>
              <a:cs typeface="Arial"/>
            </a:endParaRPr>
          </a:p>
          <a:p>
            <a:pPr marL="163195" indent="-151130">
              <a:lnSpc>
                <a:spcPct val="100000"/>
              </a:lnSpc>
              <a:buChar char="*"/>
              <a:tabLst>
                <a:tab pos="163830" algn="l"/>
              </a:tabLst>
            </a:pPr>
            <a:r>
              <a:rPr sz="2400" b="1" spc="-490" dirty="0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sz="2400" b="1" spc="-475" dirty="0">
                <a:solidFill>
                  <a:srgbClr val="FFFFFF"/>
                </a:solidFill>
                <a:latin typeface="Arial"/>
                <a:cs typeface="Arial"/>
              </a:rPr>
              <a:t>reaction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00" b="1" spc="-475" dirty="0">
                <a:solidFill>
                  <a:srgbClr val="FFFFFF"/>
                </a:solidFill>
                <a:latin typeface="Arial"/>
                <a:cs typeface="Arial"/>
              </a:rPr>
              <a:t>called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water </a:t>
            </a:r>
            <a:r>
              <a:rPr sz="2400" b="1" spc="-650" dirty="0">
                <a:solidFill>
                  <a:srgbClr val="FFFFFF"/>
                </a:solidFill>
                <a:latin typeface="Arial"/>
                <a:cs typeface="Arial"/>
              </a:rPr>
              <a:t>gas </a:t>
            </a:r>
            <a:r>
              <a:rPr sz="2400" b="1" spc="-420" dirty="0">
                <a:solidFill>
                  <a:srgbClr val="FFFFFF"/>
                </a:solidFill>
                <a:latin typeface="Arial"/>
                <a:cs typeface="Arial"/>
              </a:rPr>
              <a:t>shift</a:t>
            </a:r>
            <a:r>
              <a:rPr sz="2400" b="1" spc="-2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455" dirty="0">
                <a:solidFill>
                  <a:srgbClr val="FFFFFF"/>
                </a:solidFill>
                <a:latin typeface="Arial"/>
                <a:cs typeface="Arial"/>
              </a:rPr>
              <a:t>reaction.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16" y="0"/>
            <a:ext cx="9130284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3624" y="22047"/>
            <a:ext cx="30359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445" dirty="0">
                <a:solidFill>
                  <a:srgbClr val="F1F1F1"/>
                </a:solidFill>
              </a:rPr>
              <a:t>Properties </a:t>
            </a:r>
            <a:r>
              <a:rPr sz="3200" spc="-400" dirty="0">
                <a:solidFill>
                  <a:srgbClr val="F1F1F1"/>
                </a:solidFill>
              </a:rPr>
              <a:t>of</a:t>
            </a:r>
            <a:r>
              <a:rPr sz="3200" spc="-204" dirty="0">
                <a:solidFill>
                  <a:srgbClr val="F1F1F1"/>
                </a:solidFill>
              </a:rPr>
              <a:t> </a:t>
            </a:r>
            <a:r>
              <a:rPr sz="3200" spc="-484" dirty="0">
                <a:solidFill>
                  <a:srgbClr val="F1F1F1"/>
                </a:solidFill>
              </a:rPr>
              <a:t>Hydrogen:-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293624" y="463042"/>
            <a:ext cx="6525895" cy="6077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dirty="0">
                <a:solidFill>
                  <a:srgbClr val="F1F1F1"/>
                </a:solidFill>
                <a:latin typeface="Carlito"/>
                <a:cs typeface="Carlito"/>
              </a:rPr>
              <a:t>* </a:t>
            </a:r>
            <a:r>
              <a:rPr sz="2800" spc="-480" dirty="0">
                <a:solidFill>
                  <a:srgbClr val="FFFFFF"/>
                </a:solidFill>
                <a:latin typeface="Trebuchet MS"/>
                <a:cs typeface="Trebuchet MS"/>
              </a:rPr>
              <a:t>Physical</a:t>
            </a:r>
            <a:r>
              <a:rPr sz="2800" spc="-3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35" dirty="0">
                <a:solidFill>
                  <a:srgbClr val="FFFFFF"/>
                </a:solidFill>
                <a:latin typeface="Trebuchet MS"/>
                <a:cs typeface="Trebuchet MS"/>
              </a:rPr>
              <a:t>Properties:-</a:t>
            </a:r>
            <a:endParaRPr sz="2800">
              <a:latin typeface="Trebuchet MS"/>
              <a:cs typeface="Trebuchet MS"/>
            </a:endParaRPr>
          </a:p>
          <a:p>
            <a:pPr marL="266065" indent="-254000">
              <a:lnSpc>
                <a:spcPct val="100000"/>
              </a:lnSpc>
              <a:buAutoNum type="arabicParenR"/>
              <a:tabLst>
                <a:tab pos="266700" algn="l"/>
              </a:tabLst>
            </a:pPr>
            <a:r>
              <a:rPr sz="2800" spc="-385" dirty="0">
                <a:solidFill>
                  <a:srgbClr val="FFFFFF"/>
                </a:solidFill>
                <a:latin typeface="Trebuchet MS"/>
                <a:cs typeface="Trebuchet MS"/>
              </a:rPr>
              <a:t>It </a:t>
            </a:r>
            <a:r>
              <a:rPr sz="2800" spc="-355" dirty="0">
                <a:solidFill>
                  <a:srgbClr val="FFFFFF"/>
                </a:solidFill>
                <a:latin typeface="Trebuchet MS"/>
                <a:cs typeface="Trebuchet MS"/>
              </a:rPr>
              <a:t>is </a:t>
            </a:r>
            <a:r>
              <a:rPr sz="2800" spc="-434" dirty="0">
                <a:solidFill>
                  <a:srgbClr val="FFFFFF"/>
                </a:solidFill>
                <a:latin typeface="Trebuchet MS"/>
                <a:cs typeface="Trebuchet MS"/>
              </a:rPr>
              <a:t>slightly </a:t>
            </a:r>
            <a:r>
              <a:rPr sz="2800" spc="-509" dirty="0">
                <a:solidFill>
                  <a:srgbClr val="FFFFFF"/>
                </a:solidFill>
                <a:latin typeface="Trebuchet MS"/>
                <a:cs typeface="Trebuchet MS"/>
              </a:rPr>
              <a:t>soluble </a:t>
            </a:r>
            <a:r>
              <a:rPr sz="2800" spc="-450" dirty="0">
                <a:solidFill>
                  <a:srgbClr val="FFFFFF"/>
                </a:solidFill>
                <a:latin typeface="Trebuchet MS"/>
                <a:cs typeface="Trebuchet MS"/>
              </a:rPr>
              <a:t>in </a:t>
            </a:r>
            <a:r>
              <a:rPr sz="2800" spc="-645" dirty="0">
                <a:solidFill>
                  <a:srgbClr val="FFFFFF"/>
                </a:solidFill>
                <a:latin typeface="Trebuchet MS"/>
                <a:cs typeface="Trebuchet MS"/>
              </a:rPr>
              <a:t>water </a:t>
            </a:r>
            <a:r>
              <a:rPr sz="2800" spc="-585" dirty="0">
                <a:solidFill>
                  <a:srgbClr val="FFFFFF"/>
                </a:solidFill>
                <a:latin typeface="Trebuchet MS"/>
                <a:cs typeface="Trebuchet MS"/>
              </a:rPr>
              <a:t>(about </a:t>
            </a:r>
            <a:r>
              <a:rPr sz="2800" spc="-55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2800" spc="-6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280" dirty="0">
                <a:solidFill>
                  <a:srgbClr val="FFFFFF"/>
                </a:solidFill>
                <a:latin typeface="Trebuchet MS"/>
                <a:cs typeface="Trebuchet MS"/>
              </a:rPr>
              <a:t>%)</a:t>
            </a:r>
            <a:endParaRPr sz="2800">
              <a:latin typeface="Trebuchet MS"/>
              <a:cs typeface="Trebuchet MS"/>
            </a:endParaRPr>
          </a:p>
          <a:p>
            <a:pPr marL="266065" indent="-254000">
              <a:lnSpc>
                <a:spcPct val="100000"/>
              </a:lnSpc>
              <a:buAutoNum type="arabicParenR"/>
              <a:tabLst>
                <a:tab pos="266700" algn="l"/>
              </a:tabLst>
            </a:pPr>
            <a:r>
              <a:rPr sz="2800" spc="-385" dirty="0">
                <a:solidFill>
                  <a:srgbClr val="FFFFFF"/>
                </a:solidFill>
                <a:latin typeface="Trebuchet MS"/>
                <a:cs typeface="Trebuchet MS"/>
              </a:rPr>
              <a:t>It </a:t>
            </a:r>
            <a:r>
              <a:rPr sz="2800" spc="-355" dirty="0">
                <a:solidFill>
                  <a:srgbClr val="FFFFFF"/>
                </a:solidFill>
                <a:latin typeface="Trebuchet MS"/>
                <a:cs typeface="Trebuchet MS"/>
              </a:rPr>
              <a:t>is </a:t>
            </a:r>
            <a:r>
              <a:rPr sz="2800" spc="-465" dirty="0">
                <a:solidFill>
                  <a:srgbClr val="FFFFFF"/>
                </a:solidFill>
                <a:latin typeface="Trebuchet MS"/>
                <a:cs typeface="Trebuchet MS"/>
              </a:rPr>
              <a:t>highly </a:t>
            </a:r>
            <a:r>
              <a:rPr sz="2800" spc="-570" dirty="0">
                <a:solidFill>
                  <a:srgbClr val="FFFFFF"/>
                </a:solidFill>
                <a:latin typeface="Trebuchet MS"/>
                <a:cs typeface="Trebuchet MS"/>
              </a:rPr>
              <a:t>combustible </a:t>
            </a:r>
            <a:r>
              <a:rPr sz="2800" spc="-635" dirty="0">
                <a:solidFill>
                  <a:srgbClr val="FFFFFF"/>
                </a:solidFill>
                <a:latin typeface="Trebuchet MS"/>
                <a:cs typeface="Trebuchet MS"/>
              </a:rPr>
              <a:t>and </a:t>
            </a:r>
            <a:r>
              <a:rPr sz="2800" spc="-595" dirty="0">
                <a:solidFill>
                  <a:srgbClr val="FFFFFF"/>
                </a:solidFill>
                <a:latin typeface="Trebuchet MS"/>
                <a:cs typeface="Trebuchet MS"/>
              </a:rPr>
              <a:t>therefore </a:t>
            </a:r>
            <a:r>
              <a:rPr sz="2800" spc="-530" dirty="0">
                <a:solidFill>
                  <a:srgbClr val="FFFFFF"/>
                </a:solidFill>
                <a:latin typeface="Trebuchet MS"/>
                <a:cs typeface="Trebuchet MS"/>
              </a:rPr>
              <a:t>should </a:t>
            </a:r>
            <a:r>
              <a:rPr sz="2800" spc="-670" dirty="0">
                <a:solidFill>
                  <a:srgbClr val="FFFFFF"/>
                </a:solidFill>
                <a:latin typeface="Trebuchet MS"/>
                <a:cs typeface="Trebuchet MS"/>
              </a:rPr>
              <a:t>be </a:t>
            </a:r>
            <a:r>
              <a:rPr sz="2800" spc="-600" dirty="0">
                <a:solidFill>
                  <a:srgbClr val="FFFFFF"/>
                </a:solidFill>
                <a:latin typeface="Trebuchet MS"/>
                <a:cs typeface="Trebuchet MS"/>
              </a:rPr>
              <a:t>handled</a:t>
            </a:r>
            <a:r>
              <a:rPr sz="2800" spc="-5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09" dirty="0">
                <a:solidFill>
                  <a:srgbClr val="FFFFFF"/>
                </a:solidFill>
                <a:latin typeface="Trebuchet MS"/>
                <a:cs typeface="Trebuchet MS"/>
              </a:rPr>
              <a:t>carefully.</a:t>
            </a:r>
            <a:endParaRPr sz="2800">
              <a:latin typeface="Trebuchet MS"/>
              <a:cs typeface="Trebuchet MS"/>
            </a:endParaRPr>
          </a:p>
          <a:p>
            <a:pPr marL="12700" marR="220345">
              <a:lnSpc>
                <a:spcPct val="100000"/>
              </a:lnSpc>
              <a:buAutoNum type="arabicParenR"/>
              <a:tabLst>
                <a:tab pos="266700" algn="l"/>
              </a:tabLst>
            </a:pPr>
            <a:r>
              <a:rPr sz="2800" spc="-385" dirty="0">
                <a:solidFill>
                  <a:srgbClr val="FFFFFF"/>
                </a:solidFill>
                <a:latin typeface="Trebuchet MS"/>
                <a:cs typeface="Trebuchet MS"/>
              </a:rPr>
              <a:t>It </a:t>
            </a:r>
            <a:r>
              <a:rPr sz="2800" spc="-505" dirty="0">
                <a:solidFill>
                  <a:srgbClr val="FFFFFF"/>
                </a:solidFill>
                <a:latin typeface="Trebuchet MS"/>
                <a:cs typeface="Trebuchet MS"/>
              </a:rPr>
              <a:t>lightest </a:t>
            </a:r>
            <a:r>
              <a:rPr sz="2800" spc="-580" dirty="0">
                <a:solidFill>
                  <a:srgbClr val="FFFFFF"/>
                </a:solidFill>
                <a:latin typeface="Trebuchet MS"/>
                <a:cs typeface="Trebuchet MS"/>
              </a:rPr>
              <a:t>substance. </a:t>
            </a:r>
            <a:r>
              <a:rPr sz="2800" spc="-610" dirty="0">
                <a:solidFill>
                  <a:srgbClr val="FFFFFF"/>
                </a:solidFill>
                <a:latin typeface="Trebuchet MS"/>
                <a:cs typeface="Trebuchet MS"/>
              </a:rPr>
              <a:t>The </a:t>
            </a:r>
            <a:r>
              <a:rPr sz="2800" spc="-575" dirty="0">
                <a:solidFill>
                  <a:srgbClr val="FFFFFF"/>
                </a:solidFill>
                <a:latin typeface="Trebuchet MS"/>
                <a:cs typeface="Trebuchet MS"/>
              </a:rPr>
              <a:t>weight </a:t>
            </a:r>
            <a:r>
              <a:rPr sz="2800" spc="-505" dirty="0">
                <a:solidFill>
                  <a:srgbClr val="FFFFFF"/>
                </a:solidFill>
                <a:latin typeface="Trebuchet MS"/>
                <a:cs typeface="Trebuchet MS"/>
              </a:rPr>
              <a:t>of </a:t>
            </a:r>
            <a:r>
              <a:rPr sz="2800" spc="-635" dirty="0">
                <a:solidFill>
                  <a:srgbClr val="FFFFFF"/>
                </a:solidFill>
                <a:latin typeface="Trebuchet MS"/>
                <a:cs typeface="Trebuchet MS"/>
              </a:rPr>
              <a:t>one </a:t>
            </a:r>
            <a:r>
              <a:rPr sz="2800" spc="-480" dirty="0">
                <a:solidFill>
                  <a:srgbClr val="FFFFFF"/>
                </a:solidFill>
                <a:latin typeface="Trebuchet MS"/>
                <a:cs typeface="Trebuchet MS"/>
              </a:rPr>
              <a:t>litre </a:t>
            </a:r>
            <a:r>
              <a:rPr sz="2800" spc="-575" dirty="0">
                <a:solidFill>
                  <a:srgbClr val="FFFFFF"/>
                </a:solidFill>
                <a:latin typeface="Trebuchet MS"/>
                <a:cs typeface="Trebuchet MS"/>
              </a:rPr>
              <a:t>hydrogen </a:t>
            </a:r>
            <a:r>
              <a:rPr sz="2800" spc="-625" dirty="0">
                <a:solidFill>
                  <a:srgbClr val="FFFFFF"/>
                </a:solidFill>
                <a:latin typeface="Trebuchet MS"/>
                <a:cs typeface="Trebuchet MS"/>
              </a:rPr>
              <a:t>at </a:t>
            </a:r>
            <a:r>
              <a:rPr sz="2800" spc="-495" dirty="0">
                <a:solidFill>
                  <a:srgbClr val="FFFFFF"/>
                </a:solidFill>
                <a:latin typeface="Trebuchet MS"/>
                <a:cs typeface="Trebuchet MS"/>
              </a:rPr>
              <a:t>NTP </a:t>
            </a:r>
            <a:r>
              <a:rPr sz="2800" spc="-355" dirty="0">
                <a:solidFill>
                  <a:srgbClr val="FFFFFF"/>
                </a:solidFill>
                <a:latin typeface="Trebuchet MS"/>
                <a:cs typeface="Trebuchet MS"/>
              </a:rPr>
              <a:t>is  </a:t>
            </a:r>
            <a:r>
              <a:rPr sz="2800" spc="-495" dirty="0">
                <a:solidFill>
                  <a:srgbClr val="FFFFFF"/>
                </a:solidFill>
                <a:latin typeface="Trebuchet MS"/>
                <a:cs typeface="Trebuchet MS"/>
              </a:rPr>
              <a:t>only </a:t>
            </a:r>
            <a:r>
              <a:rPr sz="2800" spc="-555" dirty="0">
                <a:solidFill>
                  <a:srgbClr val="FFFFFF"/>
                </a:solidFill>
                <a:latin typeface="Trebuchet MS"/>
                <a:cs typeface="Trebuchet MS"/>
              </a:rPr>
              <a:t>0.0899</a:t>
            </a:r>
            <a:r>
              <a:rPr sz="2800" spc="-5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00" spc="-525" dirty="0">
                <a:solidFill>
                  <a:srgbClr val="FFFFFF"/>
                </a:solidFill>
                <a:latin typeface="Trebuchet MS"/>
                <a:cs typeface="Trebuchet MS"/>
              </a:rPr>
              <a:t>g.</a:t>
            </a:r>
            <a:endParaRPr sz="2800">
              <a:latin typeface="Trebuchet MS"/>
              <a:cs typeface="Trebuchet MS"/>
            </a:endParaRPr>
          </a:p>
          <a:p>
            <a:pPr marL="12700" marR="436245">
              <a:lnSpc>
                <a:spcPct val="100000"/>
              </a:lnSpc>
              <a:spcBef>
                <a:spcPts val="400"/>
              </a:spcBef>
            </a:pPr>
            <a:r>
              <a:rPr sz="1800" b="1" spc="-409" dirty="0">
                <a:solidFill>
                  <a:srgbClr val="FFFFFF"/>
                </a:solidFill>
                <a:latin typeface="Times New Roman"/>
                <a:cs typeface="Times New Roman"/>
              </a:rPr>
              <a:t>* </a:t>
            </a:r>
            <a:r>
              <a:rPr sz="2800" b="1" spc="-430" dirty="0">
                <a:solidFill>
                  <a:srgbClr val="D9D9D9"/>
                </a:solidFill>
                <a:latin typeface="Times New Roman"/>
                <a:cs typeface="Times New Roman"/>
              </a:rPr>
              <a:t>Chemical </a:t>
            </a:r>
            <a:r>
              <a:rPr sz="2800" b="1" spc="-380" dirty="0">
                <a:solidFill>
                  <a:srgbClr val="D9D9D9"/>
                </a:solidFill>
                <a:latin typeface="Times New Roman"/>
                <a:cs typeface="Times New Roman"/>
              </a:rPr>
              <a:t>properties:-Not </a:t>
            </a:r>
            <a:r>
              <a:rPr sz="2800" b="1" spc="-450" dirty="0">
                <a:solidFill>
                  <a:srgbClr val="D9D9D9"/>
                </a:solidFill>
                <a:latin typeface="Times New Roman"/>
                <a:cs typeface="Times New Roman"/>
              </a:rPr>
              <a:t>very </a:t>
            </a:r>
            <a:r>
              <a:rPr sz="2800" b="1" spc="-380" dirty="0">
                <a:solidFill>
                  <a:srgbClr val="D9D9D9"/>
                </a:solidFill>
                <a:latin typeface="Times New Roman"/>
                <a:cs typeface="Times New Roman"/>
              </a:rPr>
              <a:t>reactive </a:t>
            </a:r>
            <a:r>
              <a:rPr sz="2800" b="1" spc="-395" dirty="0">
                <a:solidFill>
                  <a:srgbClr val="D9D9D9"/>
                </a:solidFill>
                <a:latin typeface="Times New Roman"/>
                <a:cs typeface="Times New Roman"/>
              </a:rPr>
              <a:t>due </a:t>
            </a:r>
            <a:r>
              <a:rPr sz="2800" b="1" spc="-335" dirty="0">
                <a:solidFill>
                  <a:srgbClr val="D9D9D9"/>
                </a:solidFill>
                <a:latin typeface="Times New Roman"/>
                <a:cs typeface="Times New Roman"/>
              </a:rPr>
              <a:t>to </a:t>
            </a:r>
            <a:r>
              <a:rPr sz="2800" b="1" spc="-350" dirty="0">
                <a:solidFill>
                  <a:srgbClr val="D9D9D9"/>
                </a:solidFill>
                <a:latin typeface="Times New Roman"/>
                <a:cs typeface="Times New Roman"/>
              </a:rPr>
              <a:t>high </a:t>
            </a:r>
            <a:r>
              <a:rPr sz="2800" b="1" spc="-405" dirty="0">
                <a:solidFill>
                  <a:srgbClr val="D9D9D9"/>
                </a:solidFill>
                <a:latin typeface="Times New Roman"/>
                <a:cs typeface="Times New Roman"/>
              </a:rPr>
              <a:t>bond  </a:t>
            </a:r>
            <a:r>
              <a:rPr sz="2800" b="1" spc="-340" dirty="0">
                <a:solidFill>
                  <a:srgbClr val="D9D9D9"/>
                </a:solidFill>
                <a:latin typeface="Times New Roman"/>
                <a:cs typeface="Times New Roman"/>
              </a:rPr>
              <a:t>dissociation</a:t>
            </a:r>
            <a:r>
              <a:rPr sz="2800" b="1" spc="-28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800" b="1" spc="-405" dirty="0">
                <a:solidFill>
                  <a:srgbClr val="D9D9D9"/>
                </a:solidFill>
                <a:latin typeface="Times New Roman"/>
                <a:cs typeface="Times New Roman"/>
              </a:rPr>
              <a:t>energy</a:t>
            </a:r>
            <a:endParaRPr sz="2800">
              <a:latin typeface="Times New Roman"/>
              <a:cs typeface="Times New Roman"/>
            </a:endParaRPr>
          </a:p>
          <a:p>
            <a:pPr marL="135890">
              <a:lnSpc>
                <a:spcPts val="2130"/>
              </a:lnSpc>
            </a:pPr>
            <a:r>
              <a:rPr sz="2000" b="1" spc="-390" dirty="0">
                <a:solidFill>
                  <a:srgbClr val="FFFFFF"/>
                </a:solidFill>
                <a:latin typeface="Arial"/>
                <a:cs typeface="Arial"/>
              </a:rPr>
              <a:t>(435.88 </a:t>
            </a:r>
            <a:r>
              <a:rPr sz="2000" b="1" spc="-420" dirty="0">
                <a:solidFill>
                  <a:srgbClr val="FFFFFF"/>
                </a:solidFill>
                <a:latin typeface="Arial"/>
                <a:cs typeface="Arial"/>
              </a:rPr>
              <a:t>kJ mol-1 </a:t>
            </a:r>
            <a:r>
              <a:rPr sz="2000" b="1" spc="-345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2000" b="1" spc="-409" dirty="0">
                <a:solidFill>
                  <a:srgbClr val="FFFFFF"/>
                </a:solidFill>
                <a:latin typeface="Arial"/>
                <a:cs typeface="Arial"/>
              </a:rPr>
              <a:t>298.2</a:t>
            </a:r>
            <a:r>
              <a:rPr sz="2000" b="1" spc="-4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25" dirty="0">
                <a:solidFill>
                  <a:srgbClr val="FFFFFF"/>
                </a:solidFill>
                <a:latin typeface="Arial"/>
                <a:cs typeface="Arial"/>
              </a:rPr>
              <a:t>K)</a:t>
            </a:r>
            <a:endParaRPr sz="2000">
              <a:latin typeface="Arial"/>
              <a:cs typeface="Arial"/>
            </a:endParaRPr>
          </a:p>
          <a:p>
            <a:pPr marL="178435" marR="3206115" indent="-166370">
              <a:lnSpc>
                <a:spcPct val="100000"/>
              </a:lnSpc>
              <a:buSzPct val="95000"/>
              <a:buAutoNum type="romanLcParenBoth"/>
              <a:tabLst>
                <a:tab pos="173355" algn="l"/>
              </a:tabLst>
            </a:pPr>
            <a:r>
              <a:rPr sz="2000" b="1" spc="-459" dirty="0">
                <a:solidFill>
                  <a:srgbClr val="FFFFFF"/>
                </a:solidFill>
                <a:latin typeface="Arial"/>
                <a:cs typeface="Arial"/>
              </a:rPr>
              <a:t>Combustion: </a:t>
            </a: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sz="2000" b="1" spc="-135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000" b="1" spc="-455" dirty="0">
                <a:solidFill>
                  <a:srgbClr val="FFFFFF"/>
                </a:solidFill>
                <a:latin typeface="Arial"/>
                <a:cs typeface="Arial"/>
              </a:rPr>
              <a:t>burns </a:t>
            </a:r>
            <a:r>
              <a:rPr sz="2000" b="1" spc="-37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000" b="1" spc="-420" dirty="0">
                <a:solidFill>
                  <a:srgbClr val="FFFFFF"/>
                </a:solidFill>
                <a:latin typeface="Arial"/>
                <a:cs typeface="Arial"/>
              </a:rPr>
              <a:t>pale </a:t>
            </a:r>
            <a:r>
              <a:rPr sz="2000" b="1" spc="-430" dirty="0">
                <a:solidFill>
                  <a:srgbClr val="FFFFFF"/>
                </a:solidFill>
                <a:latin typeface="Arial"/>
                <a:cs typeface="Arial"/>
              </a:rPr>
              <a:t>blue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flame  </a:t>
            </a:r>
            <a:r>
              <a:rPr sz="2000" b="1" spc="-445" dirty="0">
                <a:solidFill>
                  <a:srgbClr val="FFFFFF"/>
                </a:solidFill>
                <a:latin typeface="Arial"/>
                <a:cs typeface="Arial"/>
              </a:rPr>
              <a:t>2H2 </a:t>
            </a:r>
            <a:r>
              <a:rPr sz="2000" b="1" spc="-340" dirty="0">
                <a:solidFill>
                  <a:srgbClr val="FFFFFF"/>
                </a:solidFill>
                <a:latin typeface="Arial"/>
                <a:cs typeface="Arial"/>
              </a:rPr>
              <a:t>(g)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+ </a:t>
            </a:r>
            <a:r>
              <a:rPr sz="2000" b="1" spc="-495" dirty="0">
                <a:solidFill>
                  <a:srgbClr val="FFFFFF"/>
                </a:solidFill>
                <a:latin typeface="Arial"/>
                <a:cs typeface="Arial"/>
              </a:rPr>
              <a:t>O2 </a:t>
            </a:r>
            <a:r>
              <a:rPr sz="2000" b="1" spc="-340" dirty="0">
                <a:solidFill>
                  <a:srgbClr val="FFFFFF"/>
                </a:solidFill>
                <a:latin typeface="Arial"/>
                <a:cs typeface="Arial"/>
              </a:rPr>
              <a:t>(g)</a:t>
            </a:r>
            <a:r>
              <a:rPr sz="2000" b="1" spc="-3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60" dirty="0">
                <a:solidFill>
                  <a:srgbClr val="FFFFFF"/>
                </a:solidFill>
                <a:latin typeface="Arial"/>
                <a:cs typeface="Arial"/>
              </a:rPr>
              <a:t>2H2O(l)</a:t>
            </a:r>
            <a:endParaRPr sz="2000">
              <a:latin typeface="Arial"/>
              <a:cs typeface="Arial"/>
            </a:endParaRPr>
          </a:p>
          <a:p>
            <a:pPr marL="218440" marR="827405" indent="-205740">
              <a:lnSpc>
                <a:spcPct val="100000"/>
              </a:lnSpc>
              <a:buSzPct val="95000"/>
              <a:buAutoNum type="romanLcParenBoth"/>
              <a:tabLst>
                <a:tab pos="256540" algn="l"/>
              </a:tabLst>
            </a:pPr>
            <a:r>
              <a:rPr sz="2000" b="1" spc="-434" dirty="0">
                <a:solidFill>
                  <a:srgbClr val="FFFFFF"/>
                </a:solidFill>
                <a:latin typeface="Arial"/>
                <a:cs typeface="Arial"/>
              </a:rPr>
              <a:t>Reaction </a:t>
            </a:r>
            <a:r>
              <a:rPr sz="2000" b="1" spc="-37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000" b="1" spc="-409" dirty="0">
                <a:solidFill>
                  <a:srgbClr val="FFFFFF"/>
                </a:solidFill>
                <a:latin typeface="Arial"/>
                <a:cs typeface="Arial"/>
              </a:rPr>
              <a:t>metals:-Reactive </a:t>
            </a:r>
            <a:r>
              <a:rPr sz="2000" b="1" spc="-445" dirty="0">
                <a:solidFill>
                  <a:srgbClr val="FFFFFF"/>
                </a:solidFill>
                <a:latin typeface="Arial"/>
                <a:cs typeface="Arial"/>
              </a:rPr>
              <a:t>metals </a:t>
            </a:r>
            <a:r>
              <a:rPr sz="2000" b="1" spc="-325" dirty="0">
                <a:solidFill>
                  <a:srgbClr val="FFFFFF"/>
                </a:solidFill>
                <a:latin typeface="Arial"/>
                <a:cs typeface="Arial"/>
              </a:rPr>
              <a:t>like </a:t>
            </a:r>
            <a:r>
              <a:rPr sz="2000" b="1" spc="-390" dirty="0">
                <a:solidFill>
                  <a:srgbClr val="FFFFFF"/>
                </a:solidFill>
                <a:latin typeface="Arial"/>
                <a:cs typeface="Arial"/>
              </a:rPr>
              <a:t>Na, </a:t>
            </a:r>
            <a:r>
              <a:rPr sz="2000" b="1" spc="-325" dirty="0">
                <a:solidFill>
                  <a:srgbClr val="FFFFFF"/>
                </a:solidFill>
                <a:latin typeface="Arial"/>
                <a:cs typeface="Arial"/>
              </a:rPr>
              <a:t>K, </a:t>
            </a:r>
            <a:r>
              <a:rPr sz="2000" b="1" spc="-390" dirty="0">
                <a:solidFill>
                  <a:srgbClr val="FFFFFF"/>
                </a:solidFill>
                <a:latin typeface="Arial"/>
                <a:cs typeface="Arial"/>
              </a:rPr>
              <a:t>Ca, </a:t>
            </a:r>
            <a:r>
              <a:rPr sz="2000" b="1" spc="-265" dirty="0">
                <a:solidFill>
                  <a:srgbClr val="FFFFFF"/>
                </a:solidFill>
                <a:latin typeface="Arial"/>
                <a:cs typeface="Arial"/>
              </a:rPr>
              <a:t>Li </a:t>
            </a:r>
            <a:r>
              <a:rPr sz="2000" b="1" spc="-48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form </a:t>
            </a:r>
            <a:r>
              <a:rPr sz="2000" b="1" spc="-409" dirty="0">
                <a:solidFill>
                  <a:srgbClr val="FFFFFF"/>
                </a:solidFill>
                <a:latin typeface="Arial"/>
                <a:cs typeface="Arial"/>
              </a:rPr>
              <a:t>hydrides.  </a:t>
            </a:r>
            <a:r>
              <a:rPr sz="2000" b="1" spc="-470" dirty="0">
                <a:solidFill>
                  <a:srgbClr val="FFFFFF"/>
                </a:solidFill>
                <a:latin typeface="Arial"/>
                <a:cs typeface="Arial"/>
              </a:rPr>
              <a:t>Ca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000" b="1" spc="-4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450" dirty="0">
                <a:solidFill>
                  <a:srgbClr val="FFFFFF"/>
                </a:solidFill>
                <a:latin typeface="Arial"/>
                <a:cs typeface="Arial"/>
              </a:rPr>
              <a:t>H2CaH2</a:t>
            </a:r>
            <a:endParaRPr sz="2000">
              <a:latin typeface="Arial"/>
              <a:cs typeface="Arial"/>
            </a:endParaRPr>
          </a:p>
          <a:p>
            <a:pPr marL="135890" marR="687705" indent="-123825">
              <a:lnSpc>
                <a:spcPct val="100000"/>
              </a:lnSpc>
            </a:pPr>
            <a:r>
              <a:rPr sz="2000" b="1" spc="-120" dirty="0">
                <a:solidFill>
                  <a:srgbClr val="FFFFFF"/>
                </a:solidFill>
                <a:latin typeface="Arial"/>
                <a:cs typeface="Arial"/>
              </a:rPr>
              <a:t>* </a:t>
            </a:r>
            <a:r>
              <a:rPr sz="2000" b="1" spc="-405" dirty="0">
                <a:solidFill>
                  <a:srgbClr val="FFFFFF"/>
                </a:solidFill>
                <a:latin typeface="Arial"/>
                <a:cs typeface="Arial"/>
              </a:rPr>
              <a:t>Metals </a:t>
            </a:r>
            <a:r>
              <a:rPr sz="2000" b="1" spc="-325" dirty="0">
                <a:solidFill>
                  <a:srgbClr val="FFFFFF"/>
                </a:solidFill>
                <a:latin typeface="Arial"/>
                <a:cs typeface="Arial"/>
              </a:rPr>
              <a:t>like </a:t>
            </a:r>
            <a:r>
              <a:rPr sz="2000" b="1" spc="-330" dirty="0">
                <a:solidFill>
                  <a:srgbClr val="FFFFFF"/>
                </a:solidFill>
                <a:latin typeface="Arial"/>
                <a:cs typeface="Arial"/>
              </a:rPr>
              <a:t>Pt,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Pd, </a:t>
            </a:r>
            <a:r>
              <a:rPr sz="2000" b="1" spc="-340" dirty="0">
                <a:solidFill>
                  <a:srgbClr val="FFFFFF"/>
                </a:solidFill>
                <a:latin typeface="Arial"/>
                <a:cs typeface="Arial"/>
              </a:rPr>
              <a:t>Ni </a:t>
            </a:r>
            <a:r>
              <a:rPr sz="2000" b="1" spc="-445" dirty="0">
                <a:solidFill>
                  <a:srgbClr val="FFFFFF"/>
                </a:solidFill>
                <a:latin typeface="Arial"/>
                <a:cs typeface="Arial"/>
              </a:rPr>
              <a:t>(elements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000" b="1" spc="-484" dirty="0">
                <a:solidFill>
                  <a:srgbClr val="FFFFFF"/>
                </a:solidFill>
                <a:latin typeface="Arial"/>
                <a:cs typeface="Arial"/>
              </a:rPr>
              <a:t>d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block)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form </a:t>
            </a:r>
            <a:r>
              <a:rPr sz="2000" b="1" spc="-315" dirty="0">
                <a:solidFill>
                  <a:srgbClr val="FFFFFF"/>
                </a:solidFill>
                <a:latin typeface="Arial"/>
                <a:cs typeface="Arial"/>
              </a:rPr>
              <a:t>interstitial </a:t>
            </a:r>
            <a:r>
              <a:rPr sz="2000" b="1" spc="-434" dirty="0">
                <a:solidFill>
                  <a:srgbClr val="FFFFFF"/>
                </a:solidFill>
                <a:latin typeface="Arial"/>
                <a:cs typeface="Arial"/>
              </a:rPr>
              <a:t>hydrides </a:t>
            </a:r>
            <a:r>
              <a:rPr sz="2000" b="1" spc="-475" dirty="0">
                <a:solidFill>
                  <a:srgbClr val="FFFFFF"/>
                </a:solidFill>
                <a:latin typeface="Arial"/>
                <a:cs typeface="Arial"/>
              </a:rPr>
              <a:t>by  </a:t>
            </a:r>
            <a:r>
              <a:rPr sz="2000" b="1" spc="-455" dirty="0">
                <a:solidFill>
                  <a:srgbClr val="FFFFFF"/>
                </a:solidFill>
                <a:latin typeface="Arial"/>
                <a:cs typeface="Arial"/>
              </a:rPr>
              <a:t>absorbing </a:t>
            </a:r>
            <a:r>
              <a:rPr sz="2000" b="1" spc="-390" dirty="0">
                <a:solidFill>
                  <a:srgbClr val="FFFFFF"/>
                </a:solidFill>
                <a:latin typeface="Arial"/>
                <a:cs typeface="Arial"/>
              </a:rPr>
              <a:t>large </a:t>
            </a:r>
            <a:r>
              <a:rPr sz="2000" b="1" spc="-490" dirty="0">
                <a:solidFill>
                  <a:srgbClr val="FFFFFF"/>
                </a:solidFill>
                <a:latin typeface="Arial"/>
                <a:cs typeface="Arial"/>
              </a:rPr>
              <a:t>volume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000" b="1" spc="-445" dirty="0">
                <a:solidFill>
                  <a:srgbClr val="FFFFFF"/>
                </a:solidFill>
                <a:latin typeface="Arial"/>
                <a:cs typeface="Arial"/>
              </a:rPr>
              <a:t>hydrogen. </a:t>
            </a:r>
            <a:r>
              <a:rPr sz="2000" b="1" spc="-530" dirty="0">
                <a:solidFill>
                  <a:srgbClr val="FFFFFF"/>
                </a:solidFill>
                <a:latin typeface="Arial"/>
                <a:cs typeface="Arial"/>
              </a:rPr>
              <a:t>Such </a:t>
            </a:r>
            <a:r>
              <a:rPr sz="2000" b="1" spc="-475" dirty="0">
                <a:solidFill>
                  <a:srgbClr val="FFFFFF"/>
                </a:solidFill>
                <a:latin typeface="Arial"/>
                <a:cs typeface="Arial"/>
              </a:rPr>
              <a:t>hydrogen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called </a:t>
            </a:r>
            <a:r>
              <a:rPr sz="2000" b="1" spc="-434" dirty="0">
                <a:solidFill>
                  <a:srgbClr val="FFFFFF"/>
                </a:solidFill>
                <a:latin typeface="Arial"/>
                <a:cs typeface="Arial"/>
              </a:rPr>
              <a:t>‘occluded  </a:t>
            </a:r>
            <a:r>
              <a:rPr sz="2000" b="1" spc="-475" dirty="0">
                <a:solidFill>
                  <a:srgbClr val="FFFFFF"/>
                </a:solidFill>
                <a:latin typeface="Arial"/>
                <a:cs typeface="Arial"/>
              </a:rPr>
              <a:t>hydrogen </a:t>
            </a:r>
            <a:r>
              <a:rPr sz="2000" b="1" spc="-48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000" b="1" spc="-380" dirty="0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property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000" b="1" spc="-430" dirty="0">
                <a:solidFill>
                  <a:srgbClr val="FFFFFF"/>
                </a:solidFill>
                <a:latin typeface="Arial"/>
                <a:cs typeface="Arial"/>
              </a:rPr>
              <a:t>adsorption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000" b="1" spc="-45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000" b="1" spc="-540" dirty="0">
                <a:solidFill>
                  <a:srgbClr val="FFFFFF"/>
                </a:solidFill>
                <a:latin typeface="Arial"/>
                <a:cs typeface="Arial"/>
              </a:rPr>
              <a:t>gas </a:t>
            </a:r>
            <a:r>
              <a:rPr sz="2000" b="1" spc="-475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000" b="1" spc="-45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metal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called</a:t>
            </a:r>
            <a:r>
              <a:rPr sz="2000" b="1" spc="-2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440" dirty="0">
                <a:solidFill>
                  <a:srgbClr val="FFFFFF"/>
                </a:solidFill>
                <a:latin typeface="Arial"/>
                <a:cs typeface="Arial"/>
              </a:rPr>
              <a:t>occlusion.</a:t>
            </a:r>
            <a:endParaRPr sz="2000">
              <a:latin typeface="Arial"/>
              <a:cs typeface="Arial"/>
            </a:endParaRPr>
          </a:p>
          <a:p>
            <a:pPr marL="178435" marR="763905" indent="-166370">
              <a:lnSpc>
                <a:spcPct val="100000"/>
              </a:lnSpc>
              <a:spcBef>
                <a:spcPts val="5"/>
              </a:spcBef>
            </a:pPr>
            <a:r>
              <a:rPr sz="2000" b="1" spc="-204" dirty="0">
                <a:solidFill>
                  <a:srgbClr val="FFFFFF"/>
                </a:solidFill>
                <a:latin typeface="Arial"/>
                <a:cs typeface="Arial"/>
              </a:rPr>
              <a:t>(iii) </a:t>
            </a:r>
            <a:r>
              <a:rPr sz="2000" b="1" spc="-434" dirty="0">
                <a:solidFill>
                  <a:srgbClr val="FFFFFF"/>
                </a:solidFill>
                <a:latin typeface="Arial"/>
                <a:cs typeface="Arial"/>
              </a:rPr>
              <a:t>Reaction </a:t>
            </a:r>
            <a:r>
              <a:rPr sz="2000" b="1" spc="-37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000" b="1" spc="-415" dirty="0">
                <a:solidFill>
                  <a:srgbClr val="FFFFFF"/>
                </a:solidFill>
                <a:latin typeface="Arial"/>
                <a:cs typeface="Arial"/>
              </a:rPr>
              <a:t>metal </a:t>
            </a:r>
            <a:r>
              <a:rPr sz="2000" b="1" spc="-440" dirty="0">
                <a:solidFill>
                  <a:srgbClr val="FFFFFF"/>
                </a:solidFill>
                <a:latin typeface="Arial"/>
                <a:cs typeface="Arial"/>
              </a:rPr>
              <a:t>oxides:-Hydrogen </a:t>
            </a:r>
            <a:r>
              <a:rPr sz="2000" b="1" spc="-480" dirty="0">
                <a:solidFill>
                  <a:srgbClr val="FFFFFF"/>
                </a:solidFill>
                <a:latin typeface="Arial"/>
                <a:cs typeface="Arial"/>
              </a:rPr>
              <a:t>reduces </a:t>
            </a:r>
            <a:r>
              <a:rPr sz="2000" b="1" spc="-475" dirty="0">
                <a:solidFill>
                  <a:srgbClr val="FFFFFF"/>
                </a:solidFill>
                <a:latin typeface="Arial"/>
                <a:cs typeface="Arial"/>
              </a:rPr>
              <a:t>oxides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000" b="1" spc="-484" dirty="0">
                <a:solidFill>
                  <a:srgbClr val="FFFFFF"/>
                </a:solidFill>
                <a:latin typeface="Arial"/>
                <a:cs typeface="Arial"/>
              </a:rPr>
              <a:t>less </a:t>
            </a:r>
            <a:r>
              <a:rPr sz="2000" b="1" spc="-400" dirty="0">
                <a:solidFill>
                  <a:srgbClr val="FFFFFF"/>
                </a:solidFill>
                <a:latin typeface="Arial"/>
                <a:cs typeface="Arial"/>
              </a:rPr>
              <a:t>active </a:t>
            </a:r>
            <a:r>
              <a:rPr sz="2000" b="1" spc="-445" dirty="0">
                <a:solidFill>
                  <a:srgbClr val="FFFFFF"/>
                </a:solidFill>
                <a:latin typeface="Arial"/>
                <a:cs typeface="Arial"/>
              </a:rPr>
              <a:t>metals </a:t>
            </a:r>
            <a:r>
              <a:rPr sz="2000" b="1" spc="-395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2000" b="1" spc="-455" dirty="0">
                <a:solidFill>
                  <a:srgbClr val="FFFFFF"/>
                </a:solidFill>
                <a:latin typeface="Arial"/>
                <a:cs typeface="Arial"/>
              </a:rPr>
              <a:t>corresponding</a:t>
            </a:r>
            <a:r>
              <a:rPr sz="2000" b="1" spc="-4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385" dirty="0">
                <a:solidFill>
                  <a:srgbClr val="FFFFFF"/>
                </a:solidFill>
                <a:latin typeface="Arial"/>
                <a:cs typeface="Arial"/>
              </a:rPr>
              <a:t>metal.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4939" y="174447"/>
            <a:ext cx="28365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465" dirty="0">
                <a:solidFill>
                  <a:srgbClr val="D9D9D9"/>
                </a:solidFill>
                <a:latin typeface="Times New Roman"/>
                <a:cs typeface="Times New Roman"/>
              </a:rPr>
              <a:t>Hydrogenation </a:t>
            </a:r>
            <a:r>
              <a:rPr sz="3200" b="1" spc="-400" dirty="0">
                <a:solidFill>
                  <a:srgbClr val="D9D9D9"/>
                </a:solidFill>
                <a:latin typeface="Times New Roman"/>
                <a:cs typeface="Times New Roman"/>
              </a:rPr>
              <a:t>of</a:t>
            </a:r>
            <a:r>
              <a:rPr sz="3200" b="1" spc="-53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3200" b="1" spc="-360" dirty="0">
                <a:solidFill>
                  <a:srgbClr val="D9D9D9"/>
                </a:solidFill>
                <a:latin typeface="Times New Roman"/>
                <a:cs typeface="Times New Roman"/>
              </a:rPr>
              <a:t>oils:-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4939" y="598678"/>
            <a:ext cx="844804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780" dirty="0">
                <a:latin typeface="Arial"/>
                <a:cs typeface="Arial"/>
              </a:rPr>
              <a:t>Vegetable </a:t>
            </a:r>
            <a:r>
              <a:rPr spc="-700" dirty="0">
                <a:latin typeface="Arial"/>
                <a:cs typeface="Arial"/>
              </a:rPr>
              <a:t>oils </a:t>
            </a:r>
            <a:r>
              <a:rPr spc="-710" dirty="0">
                <a:latin typeface="Arial"/>
                <a:cs typeface="Arial"/>
              </a:rPr>
              <a:t>are </a:t>
            </a:r>
            <a:r>
              <a:rPr spc="-765" dirty="0">
                <a:latin typeface="Arial"/>
                <a:cs typeface="Arial"/>
              </a:rPr>
              <a:t>polyunsaturated </a:t>
            </a:r>
            <a:r>
              <a:rPr spc="-615" dirty="0">
                <a:latin typeface="Arial"/>
                <a:cs typeface="Arial"/>
              </a:rPr>
              <a:t>in </a:t>
            </a:r>
            <a:r>
              <a:rPr spc="-675" dirty="0">
                <a:latin typeface="Arial"/>
                <a:cs typeface="Arial"/>
              </a:rPr>
              <a:t>nature. </a:t>
            </a:r>
            <a:r>
              <a:rPr spc="-819" dirty="0">
                <a:latin typeface="Arial"/>
                <a:cs typeface="Arial"/>
              </a:rPr>
              <a:t>The </a:t>
            </a:r>
            <a:r>
              <a:rPr spc="-840" dirty="0">
                <a:latin typeface="Arial"/>
                <a:cs typeface="Arial"/>
              </a:rPr>
              <a:t>C=C </a:t>
            </a:r>
            <a:r>
              <a:rPr spc="-950" dirty="0">
                <a:latin typeface="Arial"/>
                <a:cs typeface="Arial"/>
              </a:rPr>
              <a:t>bonds </a:t>
            </a:r>
            <a:r>
              <a:rPr spc="-615" dirty="0">
                <a:latin typeface="Arial"/>
                <a:cs typeface="Arial"/>
              </a:rPr>
              <a:t>in  </a:t>
            </a:r>
            <a:r>
              <a:rPr spc="-700" dirty="0">
                <a:latin typeface="Arial"/>
                <a:cs typeface="Arial"/>
              </a:rPr>
              <a:t>oils </a:t>
            </a:r>
            <a:r>
              <a:rPr spc="-880" dirty="0">
                <a:latin typeface="Arial"/>
                <a:cs typeface="Arial"/>
              </a:rPr>
              <a:t>can </a:t>
            </a:r>
            <a:r>
              <a:rPr spc="-725" dirty="0">
                <a:latin typeface="Arial"/>
                <a:cs typeface="Arial"/>
              </a:rPr>
              <a:t>easily </a:t>
            </a:r>
            <a:r>
              <a:rPr spc="-855" dirty="0">
                <a:latin typeface="Arial"/>
                <a:cs typeface="Arial"/>
              </a:rPr>
              <a:t>undergo </a:t>
            </a:r>
            <a:r>
              <a:rPr spc="-730" dirty="0">
                <a:latin typeface="Arial"/>
                <a:cs typeface="Arial"/>
              </a:rPr>
              <a:t>oxidation </a:t>
            </a:r>
            <a:r>
              <a:rPr spc="-860" dirty="0">
                <a:latin typeface="Arial"/>
                <a:cs typeface="Arial"/>
              </a:rPr>
              <a:t>and </a:t>
            </a:r>
            <a:r>
              <a:rPr spc="-745" dirty="0">
                <a:latin typeface="Arial"/>
                <a:cs typeface="Arial"/>
              </a:rPr>
              <a:t>the </a:t>
            </a:r>
            <a:r>
              <a:rPr spc="-570" dirty="0">
                <a:latin typeface="Arial"/>
                <a:cs typeface="Arial"/>
              </a:rPr>
              <a:t>oil </a:t>
            </a:r>
            <a:r>
              <a:rPr spc="-1010" dirty="0">
                <a:latin typeface="Arial"/>
                <a:cs typeface="Arial"/>
              </a:rPr>
              <a:t>becomes</a:t>
            </a:r>
            <a:r>
              <a:rPr spc="-430" dirty="0">
                <a:latin typeface="Arial"/>
                <a:cs typeface="Arial"/>
              </a:rPr>
              <a:t> </a:t>
            </a:r>
            <a:r>
              <a:rPr spc="-705" dirty="0">
                <a:latin typeface="Arial"/>
                <a:cs typeface="Arial"/>
              </a:rPr>
              <a:t>rancid </a:t>
            </a:r>
            <a:r>
              <a:rPr spc="-495" dirty="0">
                <a:latin typeface="Arial"/>
                <a:cs typeface="Arial"/>
              </a:rPr>
              <a:t>i.e.,  </a:t>
            </a:r>
            <a:r>
              <a:rPr spc="-795" dirty="0">
                <a:latin typeface="Arial"/>
                <a:cs typeface="Arial"/>
              </a:rPr>
              <a:t>unpleasant </a:t>
            </a:r>
            <a:r>
              <a:rPr spc="-615" dirty="0">
                <a:latin typeface="Arial"/>
                <a:cs typeface="Arial"/>
              </a:rPr>
              <a:t>in </a:t>
            </a:r>
            <a:r>
              <a:rPr spc="-680" dirty="0">
                <a:latin typeface="Arial"/>
                <a:cs typeface="Arial"/>
              </a:rPr>
              <a:t>taste. </a:t>
            </a:r>
            <a:r>
              <a:rPr spc="-780" dirty="0">
                <a:latin typeface="Arial"/>
                <a:cs typeface="Arial"/>
              </a:rPr>
              <a:t>Hydrogenation </a:t>
            </a:r>
            <a:r>
              <a:rPr spc="-860" dirty="0">
                <a:latin typeface="Arial"/>
                <a:cs typeface="Arial"/>
              </a:rPr>
              <a:t>reduces </a:t>
            </a:r>
            <a:r>
              <a:rPr spc="-745" dirty="0">
                <a:latin typeface="Arial"/>
                <a:cs typeface="Arial"/>
              </a:rPr>
              <a:t>the </a:t>
            </a:r>
            <a:r>
              <a:rPr spc="-865" dirty="0">
                <a:latin typeface="Arial"/>
                <a:cs typeface="Arial"/>
              </a:rPr>
              <a:t>number </a:t>
            </a:r>
            <a:r>
              <a:rPr spc="-715" dirty="0">
                <a:latin typeface="Arial"/>
                <a:cs typeface="Arial"/>
              </a:rPr>
              <a:t>of </a:t>
            </a:r>
            <a:r>
              <a:rPr spc="-830" dirty="0">
                <a:latin typeface="Arial"/>
                <a:cs typeface="Arial"/>
              </a:rPr>
              <a:t>double  </a:t>
            </a:r>
            <a:r>
              <a:rPr spc="-950" dirty="0">
                <a:latin typeface="Arial"/>
                <a:cs typeface="Arial"/>
              </a:rPr>
              <a:t>bonds </a:t>
            </a:r>
            <a:r>
              <a:rPr spc="-725" dirty="0">
                <a:latin typeface="Arial"/>
                <a:cs typeface="Arial"/>
              </a:rPr>
              <a:t>but</a:t>
            </a:r>
            <a:r>
              <a:rPr spc="-670" dirty="0">
                <a:latin typeface="Arial"/>
                <a:cs typeface="Arial"/>
              </a:rPr>
              <a:t> </a:t>
            </a:r>
            <a:r>
              <a:rPr spc="-755" dirty="0">
                <a:latin typeface="Arial"/>
                <a:cs typeface="Arial"/>
              </a:rPr>
              <a:t>completely.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4939" y="2857626"/>
            <a:ext cx="7120890" cy="3766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3679"/>
              </a:lnSpc>
              <a:spcBef>
                <a:spcPts val="105"/>
              </a:spcBef>
            </a:pPr>
            <a:r>
              <a:rPr sz="3200" b="1" spc="-409" dirty="0">
                <a:solidFill>
                  <a:srgbClr val="D9D9D9"/>
                </a:solidFill>
                <a:latin typeface="Times New Roman"/>
                <a:cs typeface="Times New Roman"/>
              </a:rPr>
              <a:t>Uses </a:t>
            </a:r>
            <a:r>
              <a:rPr sz="3200" b="1" spc="-400" dirty="0">
                <a:solidFill>
                  <a:srgbClr val="D9D9D9"/>
                </a:solidFill>
                <a:latin typeface="Times New Roman"/>
                <a:cs typeface="Times New Roman"/>
              </a:rPr>
              <a:t>of</a:t>
            </a:r>
            <a:r>
              <a:rPr sz="3200" b="1" spc="-19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3200" b="1" spc="-490" dirty="0">
                <a:solidFill>
                  <a:srgbClr val="D9D9D9"/>
                </a:solidFill>
                <a:latin typeface="Times New Roman"/>
                <a:cs typeface="Times New Roman"/>
              </a:rPr>
              <a:t>Hydrogen:-</a:t>
            </a:r>
            <a:endParaRPr sz="3200">
              <a:latin typeface="Times New Roman"/>
              <a:cs typeface="Times New Roman"/>
            </a:endParaRPr>
          </a:p>
          <a:p>
            <a:pPr marL="213360" indent="-201295">
              <a:lnSpc>
                <a:spcPts val="2720"/>
              </a:lnSpc>
              <a:buAutoNum type="arabicPeriod"/>
              <a:tabLst>
                <a:tab pos="213995" algn="l"/>
              </a:tabLst>
            </a:pPr>
            <a:r>
              <a:rPr sz="2400" b="1" spc="-635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2400" b="1" spc="-54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b="1" spc="-520" dirty="0">
                <a:solidFill>
                  <a:srgbClr val="FFFFFF"/>
                </a:solidFill>
                <a:latin typeface="Arial"/>
                <a:cs typeface="Arial"/>
              </a:rPr>
              <a:t>reducing</a:t>
            </a:r>
            <a:r>
              <a:rPr sz="2400" b="1" spc="-3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05" dirty="0">
                <a:solidFill>
                  <a:srgbClr val="FFFFFF"/>
                </a:solidFill>
                <a:latin typeface="Arial"/>
                <a:cs typeface="Arial"/>
              </a:rPr>
              <a:t>agent.</a:t>
            </a:r>
            <a:endParaRPr sz="2400">
              <a:latin typeface="Arial"/>
              <a:cs typeface="Arial"/>
            </a:endParaRPr>
          </a:p>
          <a:p>
            <a:pPr marL="12700" marR="608965">
              <a:lnSpc>
                <a:spcPct val="100000"/>
              </a:lnSpc>
              <a:buAutoNum type="arabicPeriod"/>
              <a:tabLst>
                <a:tab pos="213995" algn="l"/>
              </a:tabLst>
            </a:pPr>
            <a:r>
              <a:rPr sz="2400" b="1" spc="-32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520" dirty="0">
                <a:solidFill>
                  <a:srgbClr val="FFFFFF"/>
                </a:solidFill>
                <a:latin typeface="Arial"/>
                <a:cs typeface="Arial"/>
              </a:rPr>
              <a:t>manufacture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b="1" spc="-515" dirty="0">
                <a:solidFill>
                  <a:srgbClr val="FFFFFF"/>
                </a:solidFill>
                <a:latin typeface="Arial"/>
                <a:cs typeface="Arial"/>
              </a:rPr>
              <a:t>vanaspati </a:t>
            </a:r>
            <a:r>
              <a:rPr sz="2400" b="1" spc="-340" dirty="0">
                <a:solidFill>
                  <a:srgbClr val="FFFFFF"/>
                </a:solidFill>
                <a:latin typeface="Arial"/>
                <a:cs typeface="Arial"/>
              </a:rPr>
              <a:t>fat, </a:t>
            </a:r>
            <a:r>
              <a:rPr sz="2400" b="1" spc="-565" dirty="0">
                <a:solidFill>
                  <a:srgbClr val="FFFFFF"/>
                </a:solidFill>
                <a:latin typeface="Arial"/>
                <a:cs typeface="Arial"/>
              </a:rPr>
              <a:t>ammonia,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metal </a:t>
            </a:r>
            <a:r>
              <a:rPr sz="2400" b="1" spc="-490" dirty="0">
                <a:solidFill>
                  <a:srgbClr val="FFFFFF"/>
                </a:solidFill>
                <a:latin typeface="Arial"/>
                <a:cs typeface="Arial"/>
              </a:rPr>
              <a:t>hydrides, </a:t>
            </a:r>
            <a:r>
              <a:rPr sz="2400" b="1" spc="-515" dirty="0">
                <a:solidFill>
                  <a:srgbClr val="FFFFFF"/>
                </a:solidFill>
                <a:latin typeface="Arial"/>
                <a:cs typeface="Arial"/>
              </a:rPr>
              <a:t>methanol,  </a:t>
            </a:r>
            <a:r>
              <a:rPr sz="2400" b="1" spc="-380" dirty="0">
                <a:solidFill>
                  <a:srgbClr val="FFFFFF"/>
                </a:solidFill>
                <a:latin typeface="Arial"/>
                <a:cs typeface="Arial"/>
              </a:rPr>
              <a:t>fertilizers </a:t>
            </a:r>
            <a:r>
              <a:rPr sz="2400" b="1" spc="-635" dirty="0">
                <a:solidFill>
                  <a:srgbClr val="FFFFFF"/>
                </a:solidFill>
                <a:latin typeface="Arial"/>
                <a:cs typeface="Arial"/>
              </a:rPr>
              <a:t>such as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urea</a:t>
            </a:r>
            <a:r>
              <a:rPr sz="2400" b="1" spc="-3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455" dirty="0">
                <a:solidFill>
                  <a:srgbClr val="FFFFFF"/>
                </a:solidFill>
                <a:latin typeface="Arial"/>
                <a:cs typeface="Arial"/>
              </a:rPr>
              <a:t>etc.</a:t>
            </a:r>
            <a:endParaRPr sz="2400">
              <a:latin typeface="Arial"/>
              <a:cs typeface="Arial"/>
            </a:endParaRPr>
          </a:p>
          <a:p>
            <a:pPr marL="213360" indent="-201295">
              <a:lnSpc>
                <a:spcPct val="100000"/>
              </a:lnSpc>
              <a:buAutoNum type="arabicPeriod"/>
              <a:tabLst>
                <a:tab pos="213995" algn="l"/>
              </a:tabLst>
            </a:pPr>
            <a:r>
              <a:rPr sz="2400" b="1" spc="-32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520" dirty="0">
                <a:solidFill>
                  <a:srgbClr val="FFFFFF"/>
                </a:solidFill>
                <a:latin typeface="Arial"/>
                <a:cs typeface="Arial"/>
              </a:rPr>
              <a:t>manufacture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synthetic </a:t>
            </a:r>
            <a:r>
              <a:rPr sz="2400" b="1" spc="-420" dirty="0">
                <a:solidFill>
                  <a:srgbClr val="FFFFFF"/>
                </a:solidFill>
                <a:latin typeface="Arial"/>
                <a:cs typeface="Arial"/>
              </a:rPr>
              <a:t>petrol.</a:t>
            </a:r>
            <a:endParaRPr sz="2400">
              <a:latin typeface="Arial"/>
              <a:cs typeface="Arial"/>
            </a:endParaRPr>
          </a:p>
          <a:p>
            <a:pPr marL="213360" indent="-201295">
              <a:lnSpc>
                <a:spcPct val="100000"/>
              </a:lnSpc>
              <a:buAutoNum type="arabicPeriod"/>
              <a:tabLst>
                <a:tab pos="213995" algn="l"/>
              </a:tabLst>
            </a:pPr>
            <a:r>
              <a:rPr sz="2400" b="1" spc="-32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535" dirty="0">
                <a:solidFill>
                  <a:srgbClr val="FFFFFF"/>
                </a:solidFill>
                <a:latin typeface="Arial"/>
                <a:cs typeface="Arial"/>
              </a:rPr>
              <a:t>atomic </a:t>
            </a:r>
            <a:r>
              <a:rPr sz="2400" b="1" spc="-570" dirty="0">
                <a:solidFill>
                  <a:srgbClr val="FFFFFF"/>
                </a:solidFill>
                <a:latin typeface="Arial"/>
                <a:cs typeface="Arial"/>
              </a:rPr>
              <a:t>hydrogen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torch </a:t>
            </a:r>
            <a:r>
              <a:rPr sz="2400" b="1" spc="-57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b="1" spc="-590" dirty="0">
                <a:solidFill>
                  <a:srgbClr val="FFFFFF"/>
                </a:solidFill>
                <a:latin typeface="Arial"/>
                <a:cs typeface="Arial"/>
              </a:rPr>
              <a:t>oxy </a:t>
            </a:r>
            <a:r>
              <a:rPr sz="2400" b="1" spc="-570" dirty="0">
                <a:solidFill>
                  <a:srgbClr val="FFFFFF"/>
                </a:solidFill>
                <a:latin typeface="Arial"/>
                <a:cs typeface="Arial"/>
              </a:rPr>
              <a:t>hydrogen </a:t>
            </a:r>
            <a:r>
              <a:rPr sz="2400" b="1" spc="-535" dirty="0">
                <a:solidFill>
                  <a:srgbClr val="FFFFFF"/>
                </a:solidFill>
                <a:latin typeface="Arial"/>
                <a:cs typeface="Arial"/>
              </a:rPr>
              <a:t>torches </a:t>
            </a:r>
            <a:r>
              <a:rPr sz="2400" b="1" spc="-39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400" b="1" spc="-465" dirty="0">
                <a:solidFill>
                  <a:srgbClr val="FFFFFF"/>
                </a:solidFill>
                <a:latin typeface="Arial"/>
                <a:cs typeface="Arial"/>
              </a:rPr>
              <a:t>cutting </a:t>
            </a:r>
            <a:r>
              <a:rPr sz="2400" b="1" spc="-57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400" b="1" spc="-5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495" dirty="0">
                <a:solidFill>
                  <a:srgbClr val="FFFFFF"/>
                </a:solidFill>
                <a:latin typeface="Arial"/>
                <a:cs typeface="Arial"/>
              </a:rPr>
              <a:t>welding.</a:t>
            </a:r>
            <a:endParaRPr sz="2400">
              <a:latin typeface="Arial"/>
              <a:cs typeface="Arial"/>
            </a:endParaRPr>
          </a:p>
          <a:p>
            <a:pPr marL="12700" marR="1383030">
              <a:lnSpc>
                <a:spcPct val="100000"/>
              </a:lnSpc>
              <a:spcBef>
                <a:spcPts val="5"/>
              </a:spcBef>
            </a:pPr>
            <a:r>
              <a:rPr sz="2400" b="1" spc="-535" dirty="0">
                <a:solidFill>
                  <a:srgbClr val="FFFFFF"/>
                </a:solidFill>
                <a:latin typeface="Arial"/>
                <a:cs typeface="Arial"/>
              </a:rPr>
              <a:t>Dihydrogen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400" b="1" spc="-535" dirty="0">
                <a:solidFill>
                  <a:srgbClr val="FFFFFF"/>
                </a:solidFill>
                <a:latin typeface="Arial"/>
                <a:cs typeface="Arial"/>
              </a:rPr>
              <a:t>dissociated </a:t>
            </a:r>
            <a:r>
              <a:rPr sz="2400" b="1" spc="-455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515" dirty="0">
                <a:solidFill>
                  <a:srgbClr val="FFFFFF"/>
                </a:solidFill>
                <a:latin typeface="Arial"/>
                <a:cs typeface="Arial"/>
              </a:rPr>
              <a:t>help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b="1" spc="-570" dirty="0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sz="2400" b="1" spc="-434" dirty="0">
                <a:solidFill>
                  <a:srgbClr val="FFFFFF"/>
                </a:solidFill>
                <a:latin typeface="Arial"/>
                <a:cs typeface="Arial"/>
              </a:rPr>
              <a:t>electric </a:t>
            </a:r>
            <a:r>
              <a:rPr sz="2400" b="1" spc="-475" dirty="0">
                <a:solidFill>
                  <a:srgbClr val="FFFFFF"/>
                </a:solidFill>
                <a:latin typeface="Arial"/>
                <a:cs typeface="Arial"/>
              </a:rPr>
              <a:t>arc </a:t>
            </a:r>
            <a:r>
              <a:rPr sz="2400" b="1" spc="-57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400" b="1" spc="-570" dirty="0">
                <a:solidFill>
                  <a:srgbClr val="FFFFFF"/>
                </a:solidFill>
                <a:latin typeface="Arial"/>
                <a:cs typeface="Arial"/>
              </a:rPr>
              <a:t>hydrogen </a:t>
            </a:r>
            <a:r>
              <a:rPr sz="2400" b="1" spc="-610" dirty="0">
                <a:solidFill>
                  <a:srgbClr val="FFFFFF"/>
                </a:solidFill>
                <a:latin typeface="Arial"/>
                <a:cs typeface="Arial"/>
              </a:rPr>
              <a:t>atoms </a:t>
            </a:r>
            <a:r>
              <a:rPr sz="2400" b="1" spc="-570" dirty="0">
                <a:solidFill>
                  <a:srgbClr val="FFFFFF"/>
                </a:solidFill>
                <a:latin typeface="Arial"/>
                <a:cs typeface="Arial"/>
              </a:rPr>
              <a:t>produced </a:t>
            </a:r>
            <a:r>
              <a:rPr sz="2400" b="1" spc="-475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400" b="1" spc="-520" dirty="0">
                <a:solidFill>
                  <a:srgbClr val="FFFFFF"/>
                </a:solidFill>
                <a:latin typeface="Arial"/>
                <a:cs typeface="Arial"/>
              </a:rPr>
              <a:t>allowed </a:t>
            </a:r>
            <a:r>
              <a:rPr sz="2400" b="1" spc="-47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b="1" spc="-560" dirty="0">
                <a:solidFill>
                  <a:srgbClr val="FFFFFF"/>
                </a:solidFill>
                <a:latin typeface="Arial"/>
                <a:cs typeface="Arial"/>
              </a:rPr>
              <a:t>recombine </a:t>
            </a:r>
            <a:r>
              <a:rPr sz="2400" b="1" spc="-635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520" dirty="0">
                <a:solidFill>
                  <a:srgbClr val="FFFFFF"/>
                </a:solidFill>
                <a:latin typeface="Arial"/>
                <a:cs typeface="Arial"/>
              </a:rPr>
              <a:t>surface  </a:t>
            </a:r>
            <a:r>
              <a:rPr sz="2400" b="1" spc="-47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b="1" spc="-615" dirty="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sz="2400" b="1" spc="-525" dirty="0">
                <a:solidFill>
                  <a:srgbClr val="FFFFFF"/>
                </a:solidFill>
                <a:latin typeface="Arial"/>
                <a:cs typeface="Arial"/>
              </a:rPr>
              <a:t>welded.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High </a:t>
            </a:r>
            <a:r>
              <a:rPr sz="2400" b="1" spc="-495" dirty="0">
                <a:solidFill>
                  <a:srgbClr val="FFFFFF"/>
                </a:solidFill>
                <a:latin typeface="Arial"/>
                <a:cs typeface="Arial"/>
              </a:rPr>
              <a:t>temperature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b="1" spc="-540" dirty="0">
                <a:solidFill>
                  <a:srgbClr val="FFFFFF"/>
                </a:solidFill>
                <a:latin typeface="Arial"/>
                <a:cs typeface="Arial"/>
              </a:rPr>
              <a:t>about </a:t>
            </a:r>
            <a:r>
              <a:rPr sz="2400" b="1" spc="-550" dirty="0">
                <a:solidFill>
                  <a:srgbClr val="FFFFFF"/>
                </a:solidFill>
                <a:latin typeface="Arial"/>
                <a:cs typeface="Arial"/>
              </a:rPr>
              <a:t>4000 </a:t>
            </a:r>
            <a:r>
              <a:rPr sz="2400" b="1" spc="-455" dirty="0">
                <a:solidFill>
                  <a:srgbClr val="FFFFFF"/>
                </a:solidFill>
                <a:latin typeface="Arial"/>
                <a:cs typeface="Arial"/>
              </a:rPr>
              <a:t>k </a:t>
            </a:r>
            <a:r>
              <a:rPr sz="2400" b="1" spc="-48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400" b="1" spc="-2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09" dirty="0">
                <a:solidFill>
                  <a:srgbClr val="FFFFFF"/>
                </a:solidFill>
                <a:latin typeface="Arial"/>
                <a:cs typeface="Arial"/>
              </a:rPr>
              <a:t>generated.</a:t>
            </a:r>
            <a:endParaRPr sz="2400">
              <a:latin typeface="Arial"/>
              <a:cs typeface="Arial"/>
            </a:endParaRPr>
          </a:p>
          <a:p>
            <a:pPr marL="213360" indent="-201295">
              <a:lnSpc>
                <a:spcPct val="100000"/>
              </a:lnSpc>
              <a:buAutoNum type="arabicPeriod" startAt="5"/>
              <a:tabLst>
                <a:tab pos="213995" algn="l"/>
              </a:tabLst>
            </a:pPr>
            <a:r>
              <a:rPr sz="2400" b="1" spc="-32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00" b="1" spc="-5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430" dirty="0">
                <a:solidFill>
                  <a:srgbClr val="FFFFFF"/>
                </a:solidFill>
                <a:latin typeface="Arial"/>
                <a:cs typeface="Arial"/>
              </a:rPr>
              <a:t>fuel cell </a:t>
            </a:r>
            <a:r>
              <a:rPr sz="2400" b="1" spc="-39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400" b="1" spc="-509" dirty="0">
                <a:solidFill>
                  <a:srgbClr val="FFFFFF"/>
                </a:solidFill>
                <a:latin typeface="Arial"/>
                <a:cs typeface="Arial"/>
              </a:rPr>
              <a:t>generating </a:t>
            </a:r>
            <a:r>
              <a:rPr sz="2400" b="1" spc="-430" dirty="0">
                <a:solidFill>
                  <a:srgbClr val="FFFFFF"/>
                </a:solidFill>
                <a:latin typeface="Arial"/>
                <a:cs typeface="Arial"/>
              </a:rPr>
              <a:t>electrical</a:t>
            </a:r>
            <a:r>
              <a:rPr sz="2400" b="1" spc="-4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15" dirty="0">
                <a:solidFill>
                  <a:srgbClr val="FFFFFF"/>
                </a:solidFill>
                <a:latin typeface="Arial"/>
                <a:cs typeface="Arial"/>
              </a:rPr>
              <a:t>energy.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1416</Words>
  <Application>Microsoft Office PowerPoint</Application>
  <PresentationFormat>On-screen Show (4:3)</PresentationFormat>
  <Paragraphs>121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HYDROGEN</vt:lpstr>
      <vt:lpstr>*Lightest element known having atomic number 1. * Dihydrogen</vt:lpstr>
      <vt:lpstr>Resemblance with alkali metals:-</vt:lpstr>
      <vt:lpstr>Resemblance with halogens:-</vt:lpstr>
      <vt:lpstr>Difference from alkali metals:-</vt:lpstr>
      <vt:lpstr>Slide 6</vt:lpstr>
      <vt:lpstr>Preparation:</vt:lpstr>
      <vt:lpstr>Properties of Hydrogen:-</vt:lpstr>
      <vt:lpstr>Vegetable oils are polyunsaturated in nature. The C=C bonds in  oils can easily undergo oxidation and the oil becomes rancid i.e.,  unpleasant in taste. Hydrogenation reduces the number of double  bonds but completely.</vt:lpstr>
      <vt:lpstr>Hydrides:-</vt:lpstr>
      <vt:lpstr>* Electron precise:-</vt:lpstr>
      <vt:lpstr>Water: -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HYDROGEN</dc:title>
  <cp:lastModifiedBy>ssg</cp:lastModifiedBy>
  <cp:revision>1</cp:revision>
  <dcterms:created xsi:type="dcterms:W3CDTF">2020-10-29T08:45:40Z</dcterms:created>
  <dcterms:modified xsi:type="dcterms:W3CDTF">2020-10-29T12:31:36Z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2014-05-16T00:00:00Z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2020-10-29T00:00:00Z</vt:filetime>
  </property>
</Properties>
</file>